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68" r:id="rId5"/>
    <p:sldId id="271" r:id="rId6"/>
    <p:sldId id="269" r:id="rId7"/>
    <p:sldId id="263" r:id="rId8"/>
    <p:sldId id="257" r:id="rId9"/>
    <p:sldId id="258" r:id="rId10"/>
    <p:sldId id="264" r:id="rId11"/>
    <p:sldId id="265" r:id="rId12"/>
    <p:sldId id="259" r:id="rId13"/>
    <p:sldId id="260" r:id="rId14"/>
    <p:sldId id="266" r:id="rId15"/>
    <p:sldId id="270" r:id="rId16"/>
    <p:sldId id="261" r:id="rId17"/>
    <p:sldId id="26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>
        <p:scale>
          <a:sx n="75" d="100"/>
          <a:sy n="75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ABBE-BBCF-4A6F-AA7D-D69334DEF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39D12-6E1A-4753-AE03-C0CE49F9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01AC0-70C1-4EC8-8127-02267F61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D680-4C95-4430-B6C3-4ACBA6FD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85F7-FC0D-4D2D-A914-F505B85F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3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8CF8-F7CE-40B6-9EE8-7647F4B9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73BE9-311A-4382-922A-C3D74144B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C35F4-1ECF-45B1-BC42-6F788881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2DD6A-72F9-4A28-8D00-701AECDB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ACBB-F0A6-4E6A-965B-E2FAAE6C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0A156-A425-41BC-9474-C8DC4BCE0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1D64C-A983-4BF3-B4A7-585CF29AE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1027E-C037-4028-986A-A8A48E83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E6863-FC9F-4B28-899C-EAABABC2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B1265-474C-43A9-84E3-69FCE249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1DFD-2CFF-457A-B3D8-460AD466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A018-4396-4A7E-8A14-D11CE9AF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D8209-6958-4650-B845-A7FEA4A8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016-AFEE-407D-8740-9E76EA2A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34D9-6FC6-4706-A739-D504C553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993-E813-41BC-A0CB-259FBCD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A98AD-7DF3-4DFB-B1A5-5C2283DC0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B8A32-9181-4A0E-A175-AD6F7F29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991F-7959-41E1-B297-8E02B1F4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77B0D-4DFF-4824-AFB5-4D231AB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9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0F0E-ABD1-4FCE-925E-342C42B9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85DF-8500-44ED-B1FA-B3BB6C0BA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9E229-42E4-4CD7-89EC-6DB3AAB3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E80E7-0AF6-4503-9859-34B7192D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A9216-050C-44AD-9A3D-EE4FCB8F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C2AFA-7AC3-48A2-A225-3F1EEB45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D212-C3B7-4972-B9CA-F3F3EFAE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F21E-BE13-4432-A831-5B5EAE19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E6425-88C9-45C3-85C7-2CAB6452D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3BE80-EA08-4FBB-925C-8777EBF8F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F4D81-7DD2-4F04-9F33-0599DF95F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BDC2C-4393-4870-9BB6-9D0323B9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9727E-BB19-4625-9852-955C149D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19413-E200-49CD-9B61-3D34D59C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4757-2A75-4CDF-BCBA-B883E72B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D2246-38DF-4259-AD86-97A049AE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3FC22-8E01-4B88-B9AC-D7EE8F42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988F6-FD58-4089-9693-597EE167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9F63A-9D59-4558-A5E1-748C6EFD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6E1D1-2B98-43C2-A23C-85C3D6DA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1B35D-8EA0-4DBB-A385-81195589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F2D0-1692-4F36-B32B-AE152BD7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8745-9EC9-4A12-BD58-8450EEBF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7BB77-F9EA-4BE7-86E9-436748E56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A3355-B66E-4CF9-B003-E6C6B2CA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9F850-4AD5-473D-8EA7-6355229C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1152E-44FA-4A58-A132-F3829BF9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9676-4719-4668-854E-5C7B8DE2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07080-2576-43FD-80D0-0D749D131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255A6-7267-4DF6-9102-1321BBBD1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ACFBC-63C4-45AE-9860-8930980F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24D3D-7836-4FAA-8A7C-E6B0DDF3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B90D5-E3C8-427B-8E05-BC49F753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9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05970-A242-44ED-9044-751BA0A6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46C28-4768-4EDE-B6D6-20886A022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4B1-76BF-4458-9EF7-EE27D41E7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A955C-E81C-4F69-A026-9249FA4E5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05E1E-C582-444D-9674-04907BA57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12.09923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rxiv.org/pdf/1712.09923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edings.mlr.press/v28/malioutov13.pdf" TargetMode="External"/><Relationship Id="rId2" Type="http://schemas.openxmlformats.org/officeDocument/2006/relationships/hyperlink" Target="https://www.ibm.com/blogs/research/2019/08/ai-explainability-36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3.01378.pdf" TargetMode="External"/><Relationship Id="rId2" Type="http://schemas.openxmlformats.org/officeDocument/2006/relationships/hyperlink" Target="https://www.ibm.com/blogs/research/2019/08/ai-explainability-36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pdf/1712.09923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researchgate.net/publication/328088140_Toward_Human-Understandable_Explainable_A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9.0301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ix360.mybluemix.net/consume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pdf/1706.07269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gsci.uwaterloo.ca/Articles/Pages/Making.Sense.html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websolutions.com/resources/explainable-ai-for-business.html" TargetMode="External"/><Relationship Id="rId2" Type="http://schemas.openxmlformats.org/officeDocument/2006/relationships/hyperlink" Target="https://publications.parliament.uk/pa/ld201719/ldselect/ldai/100/1000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rxiv.org/pdf/1706.07269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techstream/explainability-wont-save-ai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706.0726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28088140_Toward_Human-Understandable_Explainable_A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ge.googleapis.com/cloud-ai-whitepapers/AI%20Explainability%20Whitepaper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~alanwags/DLAI2016/(Gunning)%20IJCAI-16%20DLAI%20W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rpa.mil/program/explainable-artificial-intellige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pa.mil/program/explainable-artificial-intelligence" TargetMode="External"/><Relationship Id="rId2" Type="http://schemas.openxmlformats.org/officeDocument/2006/relationships/hyperlink" Target="https://www.ibm.com/watson/explainable-a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blogs/research/2019/08/ai-explainability-36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338F97D-0F2E-472E-922D-BF4C004B7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" b="85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243FE-2AB9-40CE-BA00-60937C474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Explainable AI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F2AE1-88B5-4391-8B42-8BA7817DE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December 15,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0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262EDC0-893B-4860-BBA2-2769BA9E3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4595887"/>
            <a:ext cx="5143500" cy="171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4B2D1F-F531-4AFE-9D10-61AB59BB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Post-Hoc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89C7-DEE8-4ABE-826F-71B7468D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“provide local explanations for a specific decision and (make)</a:t>
            </a:r>
            <a:br>
              <a:rPr lang="en-US" dirty="0"/>
            </a:br>
            <a:r>
              <a:rPr lang="en-US" dirty="0">
                <a:effectLst/>
              </a:rPr>
              <a:t>it reproducible on demand”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effectLst/>
              </a:rPr>
              <a:t>LIME (Local Interpretable Model-Agnostic Explanations) developed by Ribeiro et al. (2016) b</a:t>
            </a:r>
            <a:r>
              <a:rPr lang="en-US" dirty="0"/>
              <a:t>ased on “</a:t>
            </a:r>
            <a:r>
              <a:rPr lang="en-US" dirty="0">
                <a:effectLst/>
              </a:rPr>
              <a:t>a class of potentially interpretable models, such as linear models, decision trees, or rule lists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effectLst/>
              </a:rPr>
              <a:t>BETA (Black Box Explanations through Transparent Approximations) “optimizing for fidelity to the original model and in-</a:t>
            </a:r>
            <a:br>
              <a:rPr lang="en-US" dirty="0"/>
            </a:br>
            <a:r>
              <a:rPr lang="en-US" dirty="0" err="1">
                <a:effectLst/>
              </a:rPr>
              <a:t>terpretability</a:t>
            </a:r>
            <a:r>
              <a:rPr lang="en-US" dirty="0">
                <a:effectLst/>
              </a:rPr>
              <a:t> of the explanation”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B9E4E-17C3-43B0-858C-716356ED9A3B}"/>
              </a:ext>
            </a:extLst>
          </p:cNvPr>
          <p:cNvSpPr txBox="1"/>
          <p:nvPr/>
        </p:nvSpPr>
        <p:spPr>
          <a:xfrm>
            <a:off x="838200" y="6176963"/>
            <a:ext cx="9270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effectLst/>
                <a:latin typeface="Arial" panose="020B0604020202020204" pitchFamily="34" charset="0"/>
              </a:rPr>
              <a:t>Holzinger</a:t>
            </a:r>
            <a:r>
              <a:rPr lang="en-US" dirty="0">
                <a:effectLst/>
                <a:latin typeface="Arial" panose="020B0604020202020204" pitchFamily="34" charset="0"/>
              </a:rPr>
              <a:t>, et.al., 2017  </a:t>
            </a:r>
            <a:r>
              <a:rPr lang="en-US" dirty="0">
                <a:hlinkClick r:id="rId3"/>
              </a:rPr>
              <a:t>https://arxiv.org/pdf/1712.09923.pdf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Marco Tulio Ribeiro, Sameer Singh, and Carlos </a:t>
            </a:r>
            <a:r>
              <a:rPr lang="en-US" dirty="0" err="1">
                <a:effectLst/>
                <a:latin typeface="Arial" panose="020B0604020202020204" pitchFamily="34" charset="0"/>
              </a:rPr>
              <a:t>Guestrin</a:t>
            </a:r>
            <a:r>
              <a:rPr lang="en-US" dirty="0">
                <a:effectLst/>
                <a:latin typeface="Arial" panose="020B0604020202020204" pitchFamily="34" charset="0"/>
              </a:rPr>
              <a:t>. 2016.  Why should I trust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9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4CDA-F910-4BF4-9F3D-4780552E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Ante-Hoc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8FCC8-9F38-4120-BC9E-E9052D72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572" y="1825625"/>
            <a:ext cx="479782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‘Glass-box’ approaches (</a:t>
            </a:r>
            <a:r>
              <a:rPr lang="en-US" dirty="0" err="1"/>
              <a:t>Holzinger</a:t>
            </a:r>
            <a:r>
              <a:rPr lang="en-US" dirty="0"/>
              <a:t> et al., 2017); “typical examples include linear regression, decision trees and fuzzy inference systems”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EE1EB-5CB9-4953-A578-2B81FE90BF29}"/>
              </a:ext>
            </a:extLst>
          </p:cNvPr>
          <p:cNvSpPr txBox="1"/>
          <p:nvPr/>
        </p:nvSpPr>
        <p:spPr>
          <a:xfrm>
            <a:off x="5260572" y="5853797"/>
            <a:ext cx="609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https://arxiv.org/pdf/1712.09923.pdf</a:t>
            </a:r>
            <a:endParaRPr lang="en-US" dirty="0"/>
          </a:p>
          <a:p>
            <a:r>
              <a:rPr lang="en-US" dirty="0"/>
              <a:t>Image: Gunning, 2017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1B913-93A0-47CC-90FD-212BD24D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4" y="1837304"/>
            <a:ext cx="3841976" cy="4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A793-5118-41FE-9F5F-E28189D2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Classification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4F31-514F-42DA-9460-01E80C37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“</a:t>
            </a:r>
            <a:r>
              <a:rPr lang="en-US" dirty="0"/>
              <a:t>Boolean Classification Rules via Column Generation, is an accurate and scalable method of directly interpretable machine learning” - IBM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C0919-8E64-4EB6-B514-76BE12B6F9CE}"/>
              </a:ext>
            </a:extLst>
          </p:cNvPr>
          <p:cNvSpPr txBox="1"/>
          <p:nvPr/>
        </p:nvSpPr>
        <p:spPr>
          <a:xfrm>
            <a:off x="838200" y="5576798"/>
            <a:ext cx="9677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https://www.ibm.com/blogs/research/2019/08/ai-explainability-360/</a:t>
            </a:r>
            <a:endParaRPr lang="en-US" dirty="0"/>
          </a:p>
          <a:p>
            <a:r>
              <a:rPr lang="en-US" dirty="0">
                <a:effectLst/>
              </a:rPr>
              <a:t>Dmitry M. </a:t>
            </a:r>
            <a:r>
              <a:rPr lang="en-US" dirty="0" err="1">
                <a:effectLst/>
              </a:rPr>
              <a:t>Malioutov</a:t>
            </a:r>
            <a:r>
              <a:rPr lang="en-US" dirty="0">
                <a:effectLst/>
              </a:rPr>
              <a:t> &amp; Kush R. Varshney</a:t>
            </a:r>
            <a:r>
              <a:rPr lang="en-US" dirty="0"/>
              <a:t> , 2013, </a:t>
            </a:r>
            <a:r>
              <a:rPr lang="en-US" dirty="0">
                <a:effectLst/>
              </a:rPr>
              <a:t>Exact Rule Learning via Boolean Compressed Sensing </a:t>
            </a:r>
            <a:r>
              <a:rPr lang="en-US" dirty="0">
                <a:effectLst/>
                <a:hlinkClick r:id="rId3"/>
              </a:rPr>
              <a:t>http://proceedings.mlr.press/v28/malioutov13.pdf</a:t>
            </a:r>
            <a:r>
              <a:rPr lang="en-US" dirty="0">
                <a:effectLst/>
              </a:rPr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BE858-ABBD-4A98-9C69-2A74E942D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194" y="2753016"/>
            <a:ext cx="4494806" cy="2496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197A96-10D8-4DF2-A088-E46EF67624F8}"/>
              </a:ext>
            </a:extLst>
          </p:cNvPr>
          <p:cNvSpPr txBox="1"/>
          <p:nvPr/>
        </p:nvSpPr>
        <p:spPr>
          <a:xfrm>
            <a:off x="6858994" y="3019764"/>
            <a:ext cx="4737100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predictive decision rule for Federer defeat-</a:t>
            </a:r>
          </a:p>
          <a:p>
            <a:r>
              <a:rPr lang="en-US" dirty="0" err="1"/>
              <a:t>ing</a:t>
            </a:r>
            <a:r>
              <a:rPr lang="en-US" dirty="0"/>
              <a:t> Murray in the 2013 Australian Open was:</a:t>
            </a:r>
          </a:p>
          <a:p>
            <a:r>
              <a:rPr lang="en-US" dirty="0"/>
              <a:t>• Win more than 59% of 4 to 9 shot rallies; and</a:t>
            </a:r>
          </a:p>
          <a:p>
            <a:r>
              <a:rPr lang="en-US" dirty="0"/>
              <a:t>• Win more than 78% of points when serving at</a:t>
            </a:r>
          </a:p>
          <a:p>
            <a:r>
              <a:rPr lang="en-US" dirty="0"/>
              <a:t>30-30 or Deuce; and</a:t>
            </a:r>
          </a:p>
          <a:p>
            <a:r>
              <a:rPr lang="en-US" dirty="0"/>
              <a:t>• Serve less than 20% of serves into the body.</a:t>
            </a:r>
          </a:p>
        </p:txBody>
      </p:sp>
    </p:spTree>
    <p:extLst>
      <p:ext uri="{BB962C8B-B14F-4D97-AF65-F5344CB8AC3E}">
        <p14:creationId xmlns:p14="http://schemas.microsoft.com/office/powerpoint/2010/main" val="358407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D945-DF03-42E3-B89D-79C68F29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Contrastive Explanations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D6B34-F42E-419B-9632-3C308F3E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6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“Addresses the most important consideration of explainable AI that has been overlooked by researchers and practitioners: explaining why an event happened not in isolation, but why it happened instead of some other event.” - IBM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35F74-1C88-4D50-9FEB-9E53CF94DCE9}"/>
              </a:ext>
            </a:extLst>
          </p:cNvPr>
          <p:cNvSpPr txBox="1"/>
          <p:nvPr/>
        </p:nvSpPr>
        <p:spPr>
          <a:xfrm>
            <a:off x="838200" y="5769114"/>
            <a:ext cx="8008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https://www.ibm.com/blogs/research/2019/08/ai-explainability-360/</a:t>
            </a:r>
            <a:r>
              <a:rPr lang="en-US" dirty="0"/>
              <a:t> </a:t>
            </a:r>
          </a:p>
          <a:p>
            <a:r>
              <a:rPr lang="en-US" dirty="0" err="1"/>
              <a:t>Jacovi</a:t>
            </a:r>
            <a:r>
              <a:rPr lang="en-US" dirty="0"/>
              <a:t>, et.al., 2021 </a:t>
            </a:r>
            <a:r>
              <a:rPr lang="en-US" dirty="0">
                <a:hlinkClick r:id="rId3"/>
              </a:rPr>
              <a:t>https://arxiv.org/pdf/2103.01378.pdf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F2180-EDB3-4CDF-AEE7-BC84116C9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139" y="1876208"/>
            <a:ext cx="4457961" cy="37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CDEE-F597-4534-B44D-905BF9D4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Interpreting Deep Neural 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B566-6B4D-4118-A5A6-1D590403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2440" cy="4351338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Annotated data is extremely difficult to obtain</a:t>
            </a:r>
          </a:p>
          <a:p>
            <a:r>
              <a:rPr lang="en-US" dirty="0" err="1">
                <a:effectLst/>
                <a:latin typeface="Arial" panose="020B0604020202020204" pitchFamily="34" charset="0"/>
              </a:rPr>
              <a:t>Montavon</a:t>
            </a:r>
            <a:r>
              <a:rPr lang="en-US" dirty="0">
                <a:effectLst/>
                <a:latin typeface="Arial" panose="020B0604020202020204" pitchFamily="34" charset="0"/>
              </a:rPr>
              <a:t> et al. (2017) </a:t>
            </a:r>
            <a:r>
              <a:rPr lang="en-US" dirty="0">
                <a:latin typeface="Arial" panose="020B0604020202020204" pitchFamily="34" charset="0"/>
              </a:rPr>
              <a:t>– based on interpreting the input layer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77489-2989-42D4-A504-B6D4940EB995}"/>
              </a:ext>
            </a:extLst>
          </p:cNvPr>
          <p:cNvSpPr txBox="1"/>
          <p:nvPr/>
        </p:nvSpPr>
        <p:spPr>
          <a:xfrm>
            <a:off x="838200" y="5569545"/>
            <a:ext cx="9322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Gr ́</a:t>
            </a:r>
            <a:r>
              <a:rPr lang="en-US" dirty="0" err="1">
                <a:effectLst/>
                <a:latin typeface="Arial" panose="020B0604020202020204" pitchFamily="34" charset="0"/>
              </a:rPr>
              <a:t>egoire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Montavon</a:t>
            </a:r>
            <a:r>
              <a:rPr lang="en-US" dirty="0">
                <a:effectLst/>
                <a:latin typeface="Arial" panose="020B0604020202020204" pitchFamily="34" charset="0"/>
              </a:rPr>
              <a:t>, Wojciech </a:t>
            </a:r>
            <a:r>
              <a:rPr lang="en-US" dirty="0" err="1">
                <a:effectLst/>
                <a:latin typeface="Arial" panose="020B0604020202020204" pitchFamily="34" charset="0"/>
              </a:rPr>
              <a:t>Samek</a:t>
            </a:r>
            <a:r>
              <a:rPr lang="en-US" dirty="0">
                <a:effectLst/>
                <a:latin typeface="Arial" panose="020B0604020202020204" pitchFamily="34" charset="0"/>
              </a:rPr>
              <a:t>, and Klaus-Robert M ̈</a:t>
            </a:r>
            <a:r>
              <a:rPr lang="en-US" dirty="0" err="1">
                <a:effectLst/>
                <a:latin typeface="Arial" panose="020B0604020202020204" pitchFamily="34" charset="0"/>
              </a:rPr>
              <a:t>uller</a:t>
            </a:r>
            <a:r>
              <a:rPr lang="en-US" dirty="0">
                <a:effectLst/>
                <a:latin typeface="Arial" panose="020B0604020202020204" pitchFamily="34" charset="0"/>
              </a:rPr>
              <a:t>. Methods for interpreting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and understanding deep neural networks. arXiv:1706.07979, 2017</a:t>
            </a:r>
          </a:p>
          <a:p>
            <a:r>
              <a:rPr lang="en-US" dirty="0" err="1">
                <a:latin typeface="Arial" panose="020B0604020202020204" pitchFamily="34" charset="0"/>
              </a:rPr>
              <a:t>Holzinger</a:t>
            </a:r>
            <a:r>
              <a:rPr lang="en-US" dirty="0">
                <a:latin typeface="Arial" panose="020B0604020202020204" pitchFamily="34" charset="0"/>
              </a:rPr>
              <a:t>, et.al., 2017 </a:t>
            </a:r>
            <a:r>
              <a:rPr lang="en-US" dirty="0">
                <a:latin typeface="Arial" panose="020B0604020202020204" pitchFamily="34" charset="0"/>
                <a:hlinkClick r:id="rId2"/>
              </a:rPr>
              <a:t>https://arxiv.org/pdf/1712.09923.pdf</a:t>
            </a:r>
            <a:r>
              <a:rPr lang="en-US" dirty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A498F6-41CA-4176-94C9-38ADFBEE9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53" y="2386967"/>
            <a:ext cx="6782747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5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DBB3-D1AF-4372-8D4C-1A5EFDA8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Fuzzy Logic Approaches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93529-B03B-477E-9597-548039E73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focus is on how humans think in an approximate rather than an precise way.</a:t>
            </a:r>
          </a:p>
          <a:p>
            <a:pPr lvl="1"/>
            <a:r>
              <a:rPr lang="en-US" dirty="0"/>
              <a:t>E.g. “if the distance to the car ahead is low and the road is slightly slippery Then slow down. The numerical meanings of ‘low’, ‘close’ and ‘slow down’ will differ between drivers.”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CA511-6FEE-4C07-A194-D7FFD87AC6B7}"/>
              </a:ext>
            </a:extLst>
          </p:cNvPr>
          <p:cNvSpPr txBox="1"/>
          <p:nvPr/>
        </p:nvSpPr>
        <p:spPr>
          <a:xfrm>
            <a:off x="838200" y="6169709"/>
            <a:ext cx="9613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Hagras</a:t>
            </a:r>
            <a:r>
              <a:rPr lang="en-US" dirty="0"/>
              <a:t>, 2018 </a:t>
            </a:r>
            <a:r>
              <a:rPr lang="en-US" dirty="0">
                <a:hlinkClick r:id="rId2"/>
              </a:rPr>
              <a:t>https://www.researchgate.net/publication/328088140_Toward_Human-Understandable_Explainable_AI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D5D18-45C0-4A34-92BE-21B30ED8E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84361"/>
            <a:ext cx="6324600" cy="22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8E91-5A1E-4D8E-81C1-A60A9291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 Explainability Taxonomy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416F8-ABFF-44A9-B9EC-807EE0F6D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35" y="1425658"/>
            <a:ext cx="9785894" cy="5067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C9668-2BA0-428E-914E-3E8AC481D090}"/>
              </a:ext>
            </a:extLst>
          </p:cNvPr>
          <p:cNvSpPr txBox="1"/>
          <p:nvPr/>
        </p:nvSpPr>
        <p:spPr>
          <a:xfrm>
            <a:off x="671999" y="5555379"/>
            <a:ext cx="1826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https://arxiv.org/abs/1909.03012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32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19A4-EF87-4D21-929D-62DBD069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From IBM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165165-1C38-45E7-B555-E18055114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785" y="1552665"/>
            <a:ext cx="6828625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4A874-AB92-4F0C-983B-A94A03848528}"/>
              </a:ext>
            </a:extLst>
          </p:cNvPr>
          <p:cNvSpPr txBox="1"/>
          <p:nvPr/>
        </p:nvSpPr>
        <p:spPr>
          <a:xfrm>
            <a:off x="838200" y="631190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https://aix360.mybluemix.net/consumer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90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8512-7B97-483D-AC35-3E3AD93B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Insights from the Social Sciences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2D897-5992-4983-99C4-028E7DFB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8000" cy="4351338"/>
          </a:xfrm>
        </p:spPr>
        <p:txBody>
          <a:bodyPr/>
          <a:lstStyle/>
          <a:p>
            <a:r>
              <a:rPr lang="en-CA" dirty="0"/>
              <a:t>How do we explain behaviours?</a:t>
            </a:r>
          </a:p>
          <a:p>
            <a:pPr lvl="1"/>
            <a:r>
              <a:rPr lang="en-CA" dirty="0"/>
              <a:t>Intentions and intentionality – “person perception”</a:t>
            </a:r>
          </a:p>
          <a:p>
            <a:pPr lvl="1"/>
            <a:r>
              <a:rPr lang="en-CA" dirty="0"/>
              <a:t>Folk psychology – beliefs, desires, etc.</a:t>
            </a:r>
          </a:p>
          <a:p>
            <a:r>
              <a:rPr lang="en-CA" dirty="0"/>
              <a:t>Reason expectations</a:t>
            </a:r>
          </a:p>
          <a:p>
            <a:pPr lvl="1"/>
            <a:r>
              <a:rPr lang="en-CA" dirty="0"/>
              <a:t>Norms and morals</a:t>
            </a:r>
          </a:p>
          <a:p>
            <a:pPr lvl="1"/>
            <a:r>
              <a:rPr lang="en-CA" dirty="0"/>
              <a:t>Collective intelligence</a:t>
            </a:r>
          </a:p>
          <a:p>
            <a:pPr lvl="1"/>
            <a:r>
              <a:rPr lang="en-CA" dirty="0" err="1"/>
              <a:t>Malle’s</a:t>
            </a:r>
            <a:r>
              <a:rPr lang="en-CA" dirty="0"/>
              <a:t> Models</a:t>
            </a:r>
          </a:p>
          <a:p>
            <a:pPr lvl="2"/>
            <a:r>
              <a:rPr lang="en-CA" dirty="0"/>
              <a:t>Information requirements, information access, pragmatics goals, functional capacities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9573B-6DD1-4F52-AF4D-0EB4ABAF2E46}"/>
              </a:ext>
            </a:extLst>
          </p:cNvPr>
          <p:cNvSpPr txBox="1"/>
          <p:nvPr/>
        </p:nvSpPr>
        <p:spPr>
          <a:xfrm>
            <a:off x="838200" y="6188222"/>
            <a:ext cx="10756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Miller, 2018 </a:t>
            </a:r>
            <a:r>
              <a:rPr lang="en-US" dirty="0">
                <a:hlinkClick r:id="rId2"/>
              </a:rPr>
              <a:t>https://arxiv.org/pdf/1706.07269.pdf</a:t>
            </a:r>
            <a:endParaRPr lang="en-US" dirty="0"/>
          </a:p>
          <a:p>
            <a:r>
              <a:rPr lang="en-US" dirty="0"/>
              <a:t>B. F. </a:t>
            </a:r>
            <a:r>
              <a:rPr lang="en-US" dirty="0" err="1"/>
              <a:t>Malle</a:t>
            </a:r>
            <a:r>
              <a:rPr lang="en-US" dirty="0"/>
              <a:t>, How the mind explains behavior: Folk explanations, meaning, and social interaction, MIT Press, 2004.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7D7A7-FF56-457E-84CC-1E316425B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1825624"/>
            <a:ext cx="5029200" cy="43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5EBA-39A5-4F44-A1C2-5DDC79D3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Factors in Explanation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8DFE-DF73-4115-9CA9-AF495053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Abnormality</a:t>
            </a:r>
          </a:p>
          <a:p>
            <a:r>
              <a:rPr lang="en-CA" dirty="0"/>
              <a:t>Temporality</a:t>
            </a:r>
          </a:p>
          <a:p>
            <a:r>
              <a:rPr lang="en-CA" dirty="0"/>
              <a:t>Controllability and intent</a:t>
            </a:r>
          </a:p>
          <a:p>
            <a:r>
              <a:rPr lang="en-CA" dirty="0"/>
              <a:t>Social norms</a:t>
            </a:r>
          </a:p>
          <a:p>
            <a:r>
              <a:rPr lang="en-CA" dirty="0"/>
              <a:t>Facts and Foils</a:t>
            </a:r>
          </a:p>
          <a:p>
            <a:r>
              <a:rPr lang="en-CA" dirty="0"/>
              <a:t>Responsibility</a:t>
            </a:r>
          </a:p>
          <a:p>
            <a:r>
              <a:rPr lang="en-CA" dirty="0"/>
              <a:t>Coherence, simplicity and generality</a:t>
            </a:r>
          </a:p>
          <a:p>
            <a:r>
              <a:rPr lang="en-CA" dirty="0"/>
              <a:t>Truth and probability</a:t>
            </a:r>
          </a:p>
          <a:p>
            <a:endParaRPr lang="en-US" dirty="0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A3A2AE7-D2DE-4F89-8617-0B66D8AA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62" y="1690688"/>
            <a:ext cx="5899716" cy="2538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FC340B-173C-4169-B78A-5BA8886757DC}"/>
              </a:ext>
            </a:extLst>
          </p:cNvPr>
          <p:cNvSpPr txBox="1"/>
          <p:nvPr/>
        </p:nvSpPr>
        <p:spPr>
          <a:xfrm>
            <a:off x="8229600" y="4422637"/>
            <a:ext cx="3124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Paul </a:t>
            </a:r>
            <a:r>
              <a:rPr lang="en-US" dirty="0" err="1"/>
              <a:t>Thagard</a:t>
            </a:r>
            <a:r>
              <a:rPr lang="en-US" dirty="0"/>
              <a:t> and </a:t>
            </a:r>
            <a:r>
              <a:rPr lang="en-US" dirty="0" err="1"/>
              <a:t>Ziva</a:t>
            </a:r>
            <a:r>
              <a:rPr lang="en-US" dirty="0"/>
              <a:t> </a:t>
            </a:r>
            <a:r>
              <a:rPr lang="en-US" dirty="0" err="1"/>
              <a:t>Kunda</a:t>
            </a:r>
            <a:r>
              <a:rPr lang="en-US" dirty="0"/>
              <a:t>, 1997 Making sense of people: coherence mechanisms </a:t>
            </a:r>
            <a:r>
              <a:rPr lang="en-US" dirty="0">
                <a:hlinkClick r:id="rId3"/>
              </a:rPr>
              <a:t>http://cogsci.uwaterloo.ca/Articles/Pages/Making.Sense.html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61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D691-2DB7-4C07-8775-B147E271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Explainable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4A7F4-A743-403F-BB00-6BFBC3A5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UK Parliament AI committee “We believe it is not acceptable to deploy any artificial intelligence system which could have a substantial impact on an individual’s life, unless it can generate a full and satisfactory explanation for the decisions it will take.”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4A8F6-C2A4-48BE-88EA-2D72F187520B}"/>
              </a:ext>
            </a:extLst>
          </p:cNvPr>
          <p:cNvSpPr txBox="1"/>
          <p:nvPr/>
        </p:nvSpPr>
        <p:spPr>
          <a:xfrm>
            <a:off x="838200" y="5495402"/>
            <a:ext cx="1051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“AI in the UK: ready, willing and able?,” UK Parliament (House of Lords) Artificial</a:t>
            </a:r>
            <a:br>
              <a:rPr lang="en-US" dirty="0"/>
            </a:br>
            <a:r>
              <a:rPr lang="en-US" dirty="0">
                <a:effectLst/>
              </a:rPr>
              <a:t>Intelligence Committee. </a:t>
            </a:r>
            <a:r>
              <a:rPr lang="en-US" dirty="0">
                <a:effectLst/>
                <a:hlinkClick r:id="rId2"/>
              </a:rPr>
              <a:t>https://publications.parliament.uk/pa/ld201719/ldselect/ldai/100/10002.htm</a:t>
            </a:r>
            <a:endParaRPr lang="en-US" dirty="0">
              <a:effectLst/>
            </a:endParaRPr>
          </a:p>
          <a:p>
            <a:r>
              <a:rPr lang="en-US"/>
              <a:t>Cover image: </a:t>
            </a:r>
            <a:r>
              <a:rPr lang="en-US">
                <a:hlinkClick r:id="rId3"/>
              </a:rPr>
              <a:t>https://www.softwebsolutions.com/resources/explainable-ai-for-business.html</a:t>
            </a:r>
            <a:r>
              <a:rPr lang="en-US"/>
              <a:t> </a:t>
            </a:r>
            <a:r>
              <a:rPr lang="en-US">
                <a:effectLst/>
              </a:rPr>
              <a:t> </a:t>
            </a:r>
            <a:endParaRPr lang="en-US" dirty="0"/>
          </a:p>
        </p:txBody>
      </p:sp>
      <p:pic>
        <p:nvPicPr>
          <p:cNvPr id="7" name="Picture 6" descr="A high angle view of people in a hall&#10;&#10;Description automatically generated with low confidence">
            <a:extLst>
              <a:ext uri="{FF2B5EF4-FFF2-40B4-BE49-F238E27FC236}">
                <a16:creationId xmlns:a16="http://schemas.microsoft.com/office/drawing/2014/main" id="{CE9ADEAD-7BAE-4347-9FE9-7EC26DA8D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63" y="1897814"/>
            <a:ext cx="4520617" cy="33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38CD-1C93-4A67-AAD1-90993AD7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Explanation as Conversation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5966-5F6A-474F-A452-E7BAF55B0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 stages:</a:t>
            </a:r>
          </a:p>
          <a:p>
            <a:pPr lvl="1"/>
            <a:r>
              <a:rPr lang="en-US" dirty="0"/>
              <a:t>the diagnosis of causality in which the explainer determines why an action/event occurred; and </a:t>
            </a:r>
          </a:p>
          <a:p>
            <a:pPr lvl="1"/>
            <a:r>
              <a:rPr lang="en-US" dirty="0"/>
              <a:t>the explanation, which is the social process of conveying this to someone.</a:t>
            </a:r>
          </a:p>
          <a:p>
            <a:r>
              <a:rPr lang="en-US" dirty="0"/>
              <a:t>The problem is then to “resolve a puzzle in the </a:t>
            </a:r>
            <a:r>
              <a:rPr lang="en-US" dirty="0" err="1"/>
              <a:t>explainee’s</a:t>
            </a:r>
            <a:r>
              <a:rPr lang="en-US" dirty="0"/>
              <a:t> mind about why the event happened by closing a gap in his or her knowledge”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E0191-A40A-4146-81CD-BCC93F706736}"/>
              </a:ext>
            </a:extLst>
          </p:cNvPr>
          <p:cNvSpPr txBox="1"/>
          <p:nvPr/>
        </p:nvSpPr>
        <p:spPr>
          <a:xfrm>
            <a:off x="838200" y="5988734"/>
            <a:ext cx="1023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Miller, 2018 </a:t>
            </a:r>
            <a:r>
              <a:rPr lang="en-US" dirty="0">
                <a:hlinkClick r:id="rId2"/>
              </a:rPr>
              <a:t>https://arxiv.org/pdf/1706.07269.pdf</a:t>
            </a:r>
            <a:endParaRPr lang="en-US" dirty="0"/>
          </a:p>
          <a:p>
            <a:r>
              <a:rPr lang="en-US" dirty="0"/>
              <a:t>D. J. Hilton, Conversational processes and causal explanation, Psychological Bulletin 107 (1) (1990) 65–81.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EF385-2D8D-4003-BCD4-C45F6F1FD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375" y="4405795"/>
            <a:ext cx="5553850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5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C642-6F81-402C-8285-5865F5E6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Domains of Discourse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25D5-DF8D-4CB9-AAE3-274664BAD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Ultimately, what will count as an explanation will depend more on who is doing the asking and explaining than on any inherent property of the system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59F7A-0E2C-4BB9-8CF8-B50CC6FE9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28" y="1530176"/>
            <a:ext cx="7477130" cy="2749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15D3E0-D037-4EC0-A302-AF86BB59C1BD}"/>
              </a:ext>
            </a:extLst>
          </p:cNvPr>
          <p:cNvSpPr txBox="1"/>
          <p:nvPr/>
        </p:nvSpPr>
        <p:spPr>
          <a:xfrm>
            <a:off x="838200" y="6102131"/>
            <a:ext cx="1009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https://www.brookings.edu/techstream/explainability-wont-save-ai/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ECE6-D3BF-4FF1-A259-B1100D82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An Explanation?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E5655-A275-401B-A309-D0737DCD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Causality (</a:t>
            </a:r>
            <a:r>
              <a:rPr lang="en-US" dirty="0">
                <a:effectLst/>
              </a:rPr>
              <a:t>An explanation is an assignment of causal responsibility)</a:t>
            </a:r>
            <a:endParaRPr lang="en-CA" dirty="0"/>
          </a:p>
          <a:p>
            <a:pPr lvl="1"/>
            <a:r>
              <a:rPr lang="en-CA" dirty="0"/>
              <a:t>Internal and external causes</a:t>
            </a:r>
          </a:p>
          <a:p>
            <a:pPr lvl="1"/>
            <a:r>
              <a:rPr lang="en-CA" dirty="0"/>
              <a:t>Causal chains</a:t>
            </a:r>
          </a:p>
          <a:p>
            <a:pPr lvl="1"/>
            <a:r>
              <a:rPr lang="en-CA" dirty="0"/>
              <a:t>Necessary and sufficient conditions</a:t>
            </a:r>
          </a:p>
          <a:p>
            <a:r>
              <a:rPr lang="en-CA" dirty="0"/>
              <a:t>Product (a</a:t>
            </a:r>
            <a:r>
              <a:rPr lang="en-US" dirty="0"/>
              <a:t>n explanation is an answer to a why–question</a:t>
            </a:r>
            <a:r>
              <a:rPr lang="en-US" sz="2400" dirty="0"/>
              <a:t> (van </a:t>
            </a:r>
            <a:r>
              <a:rPr lang="en-US" sz="2400" dirty="0" err="1"/>
              <a:t>Fraassen</a:t>
            </a:r>
            <a:r>
              <a:rPr lang="en-US" sz="2400" dirty="0"/>
              <a:t>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Based on presuppositions and alternative possibilities</a:t>
            </a:r>
          </a:p>
          <a:p>
            <a:r>
              <a:rPr lang="en-US" dirty="0"/>
              <a:t>Abduction (inference to the best explanation (Pierce, Harman))</a:t>
            </a:r>
          </a:p>
          <a:p>
            <a:pPr lvl="1"/>
            <a:r>
              <a:rPr lang="en-US" dirty="0"/>
              <a:t>Various criteria employed to choose among hypotheses</a:t>
            </a:r>
          </a:p>
          <a:p>
            <a:r>
              <a:rPr lang="en-US" dirty="0"/>
              <a:t>Justification</a:t>
            </a:r>
          </a:p>
          <a:p>
            <a:pPr lvl="1"/>
            <a:r>
              <a:rPr lang="en-US" dirty="0"/>
              <a:t>Observers can understand the </a:t>
            </a:r>
            <a:r>
              <a:rPr lang="en-US" i="1" dirty="0"/>
              <a:t>reason</a:t>
            </a:r>
            <a:r>
              <a:rPr lang="en-US" dirty="0"/>
              <a:t> for (e.g.) a decision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5F27C-A9E2-4A56-BE12-4A133CF5CA54}"/>
              </a:ext>
            </a:extLst>
          </p:cNvPr>
          <p:cNvSpPr txBox="1"/>
          <p:nvPr/>
        </p:nvSpPr>
        <p:spPr>
          <a:xfrm>
            <a:off x="8382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Miller, 2018 </a:t>
            </a:r>
            <a:r>
              <a:rPr lang="en-US" dirty="0">
                <a:hlinkClick r:id="rId2"/>
              </a:rPr>
              <a:t>https://arxiv.org/pdf/1706.07269.pdf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57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545C-9D8E-44EE-8F82-D4B28112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Need for Explainable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B14C-85B5-4A0C-AF0E-BA7A8732F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Transparency: we need explanations in terms, format and language we can understand </a:t>
            </a:r>
          </a:p>
          <a:p>
            <a:r>
              <a:rPr lang="en-US" dirty="0"/>
              <a:t>Causality: can the model also provide us with some explanation for underlying phenomena?</a:t>
            </a:r>
          </a:p>
          <a:p>
            <a:r>
              <a:rPr lang="en-US" dirty="0"/>
              <a:t>Bias: How can we ensure that the AI system isn’t biased?</a:t>
            </a:r>
          </a:p>
          <a:p>
            <a:r>
              <a:rPr lang="en-US" dirty="0"/>
              <a:t>Fairness: Can we verify that decisions were made fairly?</a:t>
            </a:r>
          </a:p>
          <a:p>
            <a:r>
              <a:rPr lang="en-US" dirty="0"/>
              <a:t>Safety: Can we be confident in the reliability of our AI system?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B301A-4E90-4D6A-AC86-5DC14E1BA0C4}"/>
              </a:ext>
            </a:extLst>
          </p:cNvPr>
          <p:cNvSpPr txBox="1"/>
          <p:nvPr/>
        </p:nvSpPr>
        <p:spPr>
          <a:xfrm>
            <a:off x="965200" y="5934670"/>
            <a:ext cx="1026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Hagras</a:t>
            </a:r>
            <a:r>
              <a:rPr lang="en-US" dirty="0"/>
              <a:t>, 2018 </a:t>
            </a:r>
            <a:r>
              <a:rPr lang="en-US" dirty="0">
                <a:hlinkClick r:id="rId2"/>
              </a:rPr>
              <a:t>https://www.researchgate.net/publication/328088140_Toward_Human-Understandable_Explainable_AI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33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776C-C2D9-42F1-82AE-2E4B5695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Evolution of Machine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71DF-3DA3-47FA-AF20-BBD663BB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599"/>
            <a:ext cx="10515600" cy="99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As machine learning evolves, it moves further and further away from Explainability, but the public perception of Explainability hasn’t shifted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48152-FA6E-4FD8-99C4-7A12811C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9593"/>
            <a:ext cx="8545118" cy="2610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E6C165-0462-4506-BA2E-AA2C27DF1AD7}"/>
              </a:ext>
            </a:extLst>
          </p:cNvPr>
          <p:cNvSpPr txBox="1"/>
          <p:nvPr/>
        </p:nvSpPr>
        <p:spPr>
          <a:xfrm>
            <a:off x="792758" y="6132001"/>
            <a:ext cx="9164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https://storage.googleapis.com/cloud-ai-whitepapers/AI%20Explainability%20Whitepaper.pdf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7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C4A9-885D-4433-A853-B89DD3B2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</a:t>
            </a:r>
            <a:r>
              <a:rPr lang="en-CA" i="1" dirty="0"/>
              <a:t>Is</a:t>
            </a:r>
            <a:r>
              <a:rPr lang="en-CA" dirty="0"/>
              <a:t> Explainability?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966BF-6928-4150-8FE1-443E17FE4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26" y="1690688"/>
            <a:ext cx="6668304" cy="4316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963837-4ECC-4CBF-A783-2491228336B0}"/>
              </a:ext>
            </a:extLst>
          </p:cNvPr>
          <p:cNvSpPr txBox="1"/>
          <p:nvPr/>
        </p:nvSpPr>
        <p:spPr>
          <a:xfrm>
            <a:off x="838200" y="6007100"/>
            <a:ext cx="1042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Gunning, 2017, Explainable AI </a:t>
            </a:r>
            <a:r>
              <a:rPr lang="en-US" dirty="0">
                <a:hlinkClick r:id="rId3"/>
              </a:rPr>
              <a:t>https://www.cc.gatech.edu/~alanwags/DLAI2016/(Gunning)%20IJCAI-16%20DLAI%20WS.pdf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1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9DA4-7CC7-42DC-809A-D389449A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DARPA XAI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00FD-D7A1-4BA7-8D3C-B299E255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644637"/>
            <a:ext cx="10146751" cy="848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/>
              <a:t>eXplainable</a:t>
            </a:r>
            <a:r>
              <a:rPr lang="en-CA" dirty="0"/>
              <a:t> AI intended to address weaknesses of machine learning</a:t>
            </a:r>
            <a:endParaRPr lang="en-US" dirty="0"/>
          </a:p>
        </p:txBody>
      </p:sp>
      <p:pic>
        <p:nvPicPr>
          <p:cNvPr id="7" name="Picture 6" descr="A picture containing text, television, dark&#10;&#10;Description automatically generated">
            <a:extLst>
              <a:ext uri="{FF2B5EF4-FFF2-40B4-BE49-F238E27FC236}">
                <a16:creationId xmlns:a16="http://schemas.microsoft.com/office/drawing/2014/main" id="{12290283-DE21-41F8-9B0B-B83EB85BA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6779312" cy="3819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51826-9D0A-46FE-9182-7B0B8133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584" y="1825624"/>
            <a:ext cx="2422288" cy="37104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8669D4-1E92-42CE-8DBB-B07983C8BA2A}"/>
              </a:ext>
            </a:extLst>
          </p:cNvPr>
          <p:cNvSpPr txBox="1"/>
          <p:nvPr/>
        </p:nvSpPr>
        <p:spPr>
          <a:xfrm>
            <a:off x="838198" y="6278281"/>
            <a:ext cx="9270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https://www.darpa.mil/program/explainable-artificial-intelligence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77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18AD-BF70-4719-A786-93B0B6BC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Explainable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B1789-8C1E-4AFE-B01B-853CEA4C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610" y="1825625"/>
            <a:ext cx="7297189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“</a:t>
            </a:r>
            <a:r>
              <a:rPr lang="en-US" dirty="0"/>
              <a:t>Explainable artificial intelligence (XAI) is a set of processes and methods that allows human users to comprehend and trust the results and output created by machine learning algorithms.” It describes:</a:t>
            </a:r>
          </a:p>
          <a:p>
            <a:pPr lvl="1"/>
            <a:r>
              <a:rPr lang="en-US" dirty="0"/>
              <a:t>The model</a:t>
            </a:r>
          </a:p>
          <a:p>
            <a:pPr lvl="1"/>
            <a:r>
              <a:rPr lang="en-US" dirty="0"/>
              <a:t>The expected impact</a:t>
            </a:r>
          </a:p>
          <a:p>
            <a:pPr lvl="1"/>
            <a:r>
              <a:rPr lang="en-US" dirty="0"/>
              <a:t>Potential biases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040DC-AF30-4FD8-A873-B73767FC068D}"/>
              </a:ext>
            </a:extLst>
          </p:cNvPr>
          <p:cNvSpPr txBox="1"/>
          <p:nvPr/>
        </p:nvSpPr>
        <p:spPr>
          <a:xfrm>
            <a:off x="838199" y="5942568"/>
            <a:ext cx="8821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https://www.ibm.com/watson/explainable-ai</a:t>
            </a:r>
            <a:endParaRPr lang="en-US" dirty="0"/>
          </a:p>
          <a:p>
            <a:r>
              <a:rPr lang="en-US" dirty="0">
                <a:hlinkClick r:id="rId3"/>
              </a:rPr>
              <a:t>https://www.darpa.mil/program/explainable-artificial-intelligence</a:t>
            </a:r>
            <a:r>
              <a:rPr lang="en-US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4CCD5-9147-4C57-BA2C-BD452B529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69" y="1777972"/>
            <a:ext cx="3075549" cy="35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3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D3C9F0E-49EF-433D-8331-5A819A03F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5" y="647700"/>
            <a:ext cx="9619545" cy="54109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108C9-6C7F-435E-A159-5F243C6C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33F73-80CB-482B-8297-D3437A7164BB}"/>
              </a:ext>
            </a:extLst>
          </p:cNvPr>
          <p:cNvSpPr txBox="1"/>
          <p:nvPr/>
        </p:nvSpPr>
        <p:spPr>
          <a:xfrm>
            <a:off x="838200" y="6058694"/>
            <a:ext cx="881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https://www.ibm.com/blogs/research/2019/08/ai-explainability-360/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18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1327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Explainable AI</vt:lpstr>
      <vt:lpstr>Explainable AI</vt:lpstr>
      <vt:lpstr>What Is An Explanation?</vt:lpstr>
      <vt:lpstr>The Need for Explainable AI</vt:lpstr>
      <vt:lpstr>The Evolution of Machine Learning</vt:lpstr>
      <vt:lpstr>What Is Explainability?</vt:lpstr>
      <vt:lpstr>DARPA XAI</vt:lpstr>
      <vt:lpstr>Explainable AI</vt:lpstr>
      <vt:lpstr>Process</vt:lpstr>
      <vt:lpstr>Post-Hoc Systems</vt:lpstr>
      <vt:lpstr>Ante-Hoc Systems</vt:lpstr>
      <vt:lpstr>Boolean Classification Rules</vt:lpstr>
      <vt:lpstr>Contrastive Explanations Method</vt:lpstr>
      <vt:lpstr>Interpreting Deep Neural Networks</vt:lpstr>
      <vt:lpstr>Fuzzy Logic Approaches</vt:lpstr>
      <vt:lpstr>AI Explainability Taxonomy</vt:lpstr>
      <vt:lpstr>Example From IBM</vt:lpstr>
      <vt:lpstr>Insights from the Social Sciences</vt:lpstr>
      <vt:lpstr>Factors in Explanation</vt:lpstr>
      <vt:lpstr>Explanation as Conversation</vt:lpstr>
      <vt:lpstr>Domains of Discourse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Explainable AI</dc:title>
  <dc:creator>Stephen Downes</dc:creator>
  <cp:lastModifiedBy>Stephen Downes</cp:lastModifiedBy>
  <cp:revision>1</cp:revision>
  <dcterms:created xsi:type="dcterms:W3CDTF">2021-12-15T18:29:28Z</dcterms:created>
  <dcterms:modified xsi:type="dcterms:W3CDTF">2021-12-15T20:41:10Z</dcterms:modified>
</cp:coreProperties>
</file>