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80" r:id="rId3"/>
    <p:sldId id="265" r:id="rId4"/>
    <p:sldId id="266" r:id="rId5"/>
    <p:sldId id="281" r:id="rId6"/>
    <p:sldId id="283" r:id="rId7"/>
    <p:sldId id="282" r:id="rId8"/>
    <p:sldId id="284" r:id="rId9"/>
    <p:sldId id="285" r:id="rId10"/>
    <p:sldId id="286" r:id="rId11"/>
    <p:sldId id="28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06" autoAdjust="0"/>
    <p:restoredTop sz="94660"/>
  </p:normalViewPr>
  <p:slideViewPr>
    <p:cSldViewPr snapToGrid="0">
      <p:cViewPr varScale="1">
        <p:scale>
          <a:sx n="63" d="100"/>
          <a:sy n="63" d="100"/>
        </p:scale>
        <p:origin x="84" y="1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32084-3DC5-4071-8329-262BF088E7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85765-990D-4310-AA2D-C37B0ED108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8FFA3E-0489-468B-AC56-7797B5ACBC65}"/>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5" name="Footer Placeholder 4">
            <a:extLst>
              <a:ext uri="{FF2B5EF4-FFF2-40B4-BE49-F238E27FC236}">
                <a16:creationId xmlns:a16="http://schemas.microsoft.com/office/drawing/2014/main" id="{44EC4095-4A3B-4499-83A2-0AB076935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B0BDEC-947E-4BEA-866A-0D036AAF7625}"/>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932431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4CCEB-B720-45B9-AC6B-709500B07C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F04BA0-1629-4BD9-85A9-8CB738A686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8433A1-74A6-4AEC-A1FC-F7AC9F4D5CD2}"/>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5" name="Footer Placeholder 4">
            <a:extLst>
              <a:ext uri="{FF2B5EF4-FFF2-40B4-BE49-F238E27FC236}">
                <a16:creationId xmlns:a16="http://schemas.microsoft.com/office/drawing/2014/main" id="{AB97B1AF-D066-4B0F-9159-B103D71C33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E5023-1138-48AB-9186-5B8C24510B58}"/>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1216683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EC9275-CB94-41D7-A1D7-C3EF4BBD71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E6771D-77B9-475C-9161-B14B148AEC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D5480-D7A4-4B74-BF6A-C58D81A2F6E3}"/>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5" name="Footer Placeholder 4">
            <a:extLst>
              <a:ext uri="{FF2B5EF4-FFF2-40B4-BE49-F238E27FC236}">
                <a16:creationId xmlns:a16="http://schemas.microsoft.com/office/drawing/2014/main" id="{0B214BF9-2DFB-49CD-A70C-B7FB4E0AE6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50B581-E233-4514-8FF5-B2D0227B7AB7}"/>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15876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9CED-61B3-425D-ADC6-E15F951991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3A4B9D-8305-4AA9-8C49-7BFEB5FC60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DB859-7955-4661-80FC-A4C16D530A8E}"/>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5" name="Footer Placeholder 4">
            <a:extLst>
              <a:ext uri="{FF2B5EF4-FFF2-40B4-BE49-F238E27FC236}">
                <a16:creationId xmlns:a16="http://schemas.microsoft.com/office/drawing/2014/main" id="{958C8D9F-D74E-46F2-A303-6D87654AF9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28439-D08B-45B3-8530-E0035D911485}"/>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3389662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DC35-D244-4C26-8845-AB7132563B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F94AE9-C4A7-4E05-AEEA-B895F0A885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9B2918-918C-44AD-B3DA-49C73BA7459C}"/>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5" name="Footer Placeholder 4">
            <a:extLst>
              <a:ext uri="{FF2B5EF4-FFF2-40B4-BE49-F238E27FC236}">
                <a16:creationId xmlns:a16="http://schemas.microsoft.com/office/drawing/2014/main" id="{B2918C1A-2F7D-4C3E-BEB3-8CF858A3F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90D9E-A153-41A7-9027-8F83AAAF8F98}"/>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60757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4F7F-C9E2-4F9A-80DC-E7EC362DC6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526808-199D-4E22-BDB9-0B19F6B31C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815A3C-7F6B-4359-95C4-0DEC972AB4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DBD48C-5357-4275-95BB-A43690056EC9}"/>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6" name="Footer Placeholder 5">
            <a:extLst>
              <a:ext uri="{FF2B5EF4-FFF2-40B4-BE49-F238E27FC236}">
                <a16:creationId xmlns:a16="http://schemas.microsoft.com/office/drawing/2014/main" id="{C84F2FFD-6E5A-45FA-A16F-880243E935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0DD38-80F1-497A-A58A-7B79E30870C3}"/>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202679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85B42-A894-45E2-852D-A4B0B49474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4061B9-9956-48F3-96D1-BDF96270BA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CA44E0-53CC-4BCA-A535-A08F571A26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0D2210-42F0-4DFF-ADF2-D1162FBD93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40454F-D5D5-4BDE-9D32-0A41721188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908834-3493-4484-B4CF-1C270439552D}"/>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8" name="Footer Placeholder 7">
            <a:extLst>
              <a:ext uri="{FF2B5EF4-FFF2-40B4-BE49-F238E27FC236}">
                <a16:creationId xmlns:a16="http://schemas.microsoft.com/office/drawing/2014/main" id="{B4A4F131-6378-4518-AF0F-24E9FE9B15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0283A9-9207-4E15-BE55-68453BE86179}"/>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3762900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49684-EE1A-49D8-9C31-1818D80B93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1A5174-1942-4487-A256-BB39FFA9674B}"/>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4" name="Footer Placeholder 3">
            <a:extLst>
              <a:ext uri="{FF2B5EF4-FFF2-40B4-BE49-F238E27FC236}">
                <a16:creationId xmlns:a16="http://schemas.microsoft.com/office/drawing/2014/main" id="{75E26990-2242-4B80-AA88-A5DE558680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4A9DC3-A3CB-4D00-A618-B769B58FE8A9}"/>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2849719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16D72-B4D2-4AA8-ACB5-DBA1D1BCFEB3}"/>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3" name="Footer Placeholder 2">
            <a:extLst>
              <a:ext uri="{FF2B5EF4-FFF2-40B4-BE49-F238E27FC236}">
                <a16:creationId xmlns:a16="http://schemas.microsoft.com/office/drawing/2014/main" id="{1137FF38-BE8D-4646-9667-505232B1C0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B62921-E267-4ADC-A1BD-EFD4C5B8386C}"/>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204417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42EE-838E-4639-BD11-307768000D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D3C941-92FE-4AE4-8DDA-C3DD8FB62C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EE1F16-D4AC-4E5E-A490-CE25A2F782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0F8EC7-B0EA-49F2-B0F1-F7F4F65C24A1}"/>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6" name="Footer Placeholder 5">
            <a:extLst>
              <a:ext uri="{FF2B5EF4-FFF2-40B4-BE49-F238E27FC236}">
                <a16:creationId xmlns:a16="http://schemas.microsoft.com/office/drawing/2014/main" id="{C97BB23C-A122-4FA1-9187-5B296CD617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459D3-7A76-4730-A522-BDD51BC6275F}"/>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354631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5B7B8-84CC-4D3F-B98D-6371C2FB7A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19F265-B517-4CDB-BFAE-797473219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08E115-406C-4BA1-863D-B7727B0C9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0C6658-8E91-415E-9A44-EDB4E0A78B0D}"/>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6" name="Footer Placeholder 5">
            <a:extLst>
              <a:ext uri="{FF2B5EF4-FFF2-40B4-BE49-F238E27FC236}">
                <a16:creationId xmlns:a16="http://schemas.microsoft.com/office/drawing/2014/main" id="{CD0133CE-0A45-44BA-AA3E-B83E7186BD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1A510F-0E79-45CA-A946-36F3204B8753}"/>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3894682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7839DE-E784-4E8A-B725-CF75BC96FF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F4F0CE-0123-46B8-A9D8-B3F44370A5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D1382-A16B-440D-9397-96356A9F83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5ACCAD-2FCF-41EB-9989-9678AC66F511}" type="datetimeFigureOut">
              <a:rPr lang="en-US" smtClean="0"/>
              <a:t>12/4/2021</a:t>
            </a:fld>
            <a:endParaRPr lang="en-US"/>
          </a:p>
        </p:txBody>
      </p:sp>
      <p:sp>
        <p:nvSpPr>
          <p:cNvPr id="5" name="Footer Placeholder 4">
            <a:extLst>
              <a:ext uri="{FF2B5EF4-FFF2-40B4-BE49-F238E27FC236}">
                <a16:creationId xmlns:a16="http://schemas.microsoft.com/office/drawing/2014/main" id="{93EC6A7F-8A47-4586-9155-21E10997E2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187A70-C098-4AC6-83CB-957039B818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6C3E3-312E-476F-A3BA-FCEAC6EA58A4}" type="slidenum">
              <a:rPr lang="en-US" smtClean="0"/>
              <a:t>‹#›</a:t>
            </a:fld>
            <a:endParaRPr lang="en-US"/>
          </a:p>
        </p:txBody>
      </p:sp>
    </p:spTree>
    <p:extLst>
      <p:ext uri="{BB962C8B-B14F-4D97-AF65-F5344CB8AC3E}">
        <p14:creationId xmlns:p14="http://schemas.microsoft.com/office/powerpoint/2010/main" val="1382562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i.facebook.com/blog/using-radioactive-data-to-detect-if-a-data-set-was-used-for-traini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ori.hhs.gov/education/products/n_illinois_u/datamanagement/dotopic.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displayr.com/what-is-data-mergin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press.lib.uts.edu.au/journals/index.php/JLA/article/view/6589/7307"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hbr.org/2019/11/4-ways-to-address-gender-bias-in-a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tatanalytica.com/blog/bias-in-statistic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reatminds.consulting/wp-content/uploads/2019/08/The_Cognitive_Bias_Codex_-_180_biases_designed_by_John_Manoogian_III_jm3.pn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greatminds.consulting/insight/cognitive-bias-a-mental-shortcut-that-causes-a-mistake-in-reason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hbr.org/2019/11/4-ways-to-address-gender-bias-in-a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slideplayer.com/slide/14962871/" TargetMode="External"/><Relationship Id="rId1" Type="http://schemas.openxmlformats.org/officeDocument/2006/relationships/slideLayout" Target="../slideLayouts/slideLayout2.xml"/><Relationship Id="rId4" Type="http://schemas.openxmlformats.org/officeDocument/2006/relationships/hyperlink" Target="https://emotionalcompetency.com/sci/sm6.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varonis.com/blog/data-risk-report-highlights-201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8EAD9130-E876-48FD-95C9-FDFE42C3EB0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6330" r="780" b="-1"/>
          <a:stretch/>
        </p:blipFill>
        <p:spPr>
          <a:xfrm>
            <a:off x="20" y="1"/>
            <a:ext cx="12191980" cy="6857999"/>
          </a:xfrm>
          <a:prstGeom prst="rect">
            <a:avLst/>
          </a:prstGeom>
        </p:spPr>
      </p:pic>
      <p:sp>
        <p:nvSpPr>
          <p:cNvPr id="2" name="Title 1">
            <a:extLst>
              <a:ext uri="{FF2B5EF4-FFF2-40B4-BE49-F238E27FC236}">
                <a16:creationId xmlns:a16="http://schemas.microsoft.com/office/drawing/2014/main" id="{DDE41385-2E87-4013-A014-47B8D6809912}"/>
              </a:ext>
            </a:extLst>
          </p:cNvPr>
          <p:cNvSpPr>
            <a:spLocks noGrp="1"/>
          </p:cNvSpPr>
          <p:nvPr>
            <p:ph type="ctrTitle"/>
          </p:nvPr>
        </p:nvSpPr>
        <p:spPr>
          <a:xfrm>
            <a:off x="1524000" y="1122362"/>
            <a:ext cx="9144000" cy="2900518"/>
          </a:xfrm>
        </p:spPr>
        <p:txBody>
          <a:bodyPr>
            <a:normAutofit/>
          </a:bodyPr>
          <a:lstStyle/>
          <a:p>
            <a:r>
              <a:rPr lang="en-CA">
                <a:solidFill>
                  <a:srgbClr val="FFFFFF"/>
                </a:solidFill>
              </a:rPr>
              <a:t>Working With Data</a:t>
            </a:r>
            <a:endParaRPr lang="en-US">
              <a:solidFill>
                <a:srgbClr val="FFFFFF"/>
              </a:solidFill>
            </a:endParaRPr>
          </a:p>
        </p:txBody>
      </p:sp>
      <p:sp>
        <p:nvSpPr>
          <p:cNvPr id="3" name="Subtitle 2">
            <a:extLst>
              <a:ext uri="{FF2B5EF4-FFF2-40B4-BE49-F238E27FC236}">
                <a16:creationId xmlns:a16="http://schemas.microsoft.com/office/drawing/2014/main" id="{F209A4EC-32C4-4D3F-B8CF-3032722C4E53}"/>
              </a:ext>
            </a:extLst>
          </p:cNvPr>
          <p:cNvSpPr>
            <a:spLocks noGrp="1"/>
          </p:cNvSpPr>
          <p:nvPr>
            <p:ph type="subTitle" idx="1"/>
          </p:nvPr>
        </p:nvSpPr>
        <p:spPr>
          <a:xfrm>
            <a:off x="1524000" y="4159404"/>
            <a:ext cx="9144000" cy="1098395"/>
          </a:xfrm>
        </p:spPr>
        <p:txBody>
          <a:bodyPr>
            <a:normAutofit/>
          </a:bodyPr>
          <a:lstStyle/>
          <a:p>
            <a:r>
              <a:rPr lang="en-CA">
                <a:solidFill>
                  <a:srgbClr val="FFFFFF"/>
                </a:solidFill>
              </a:rPr>
              <a:t>Stephen Downes</a:t>
            </a:r>
          </a:p>
          <a:p>
            <a:r>
              <a:rPr lang="en-CA">
                <a:solidFill>
                  <a:srgbClr val="FFFFFF"/>
                </a:solidFill>
              </a:rPr>
              <a:t>December 4, 2021</a:t>
            </a:r>
            <a:endParaRPr lang="en-US">
              <a:solidFill>
                <a:srgbClr val="FFFFFF"/>
              </a:solidFill>
            </a:endParaRPr>
          </a:p>
        </p:txBody>
      </p:sp>
    </p:spTree>
    <p:extLst>
      <p:ext uri="{BB962C8B-B14F-4D97-AF65-F5344CB8AC3E}">
        <p14:creationId xmlns:p14="http://schemas.microsoft.com/office/powerpoint/2010/main" val="299637892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DBEA1-7894-4BA1-92E1-749D1E7CABF1}"/>
              </a:ext>
            </a:extLst>
          </p:cNvPr>
          <p:cNvSpPr>
            <a:spLocks noGrp="1"/>
          </p:cNvSpPr>
          <p:nvPr>
            <p:ph type="title"/>
          </p:nvPr>
        </p:nvSpPr>
        <p:spPr/>
        <p:txBody>
          <a:bodyPr/>
          <a:lstStyle/>
          <a:p>
            <a:r>
              <a:rPr lang="en-CA" dirty="0"/>
              <a:t>Data Tracing</a:t>
            </a:r>
            <a:endParaRPr lang="en-US" dirty="0"/>
          </a:p>
        </p:txBody>
      </p:sp>
      <p:sp>
        <p:nvSpPr>
          <p:cNvPr id="3" name="Content Placeholder 2">
            <a:extLst>
              <a:ext uri="{FF2B5EF4-FFF2-40B4-BE49-F238E27FC236}">
                <a16:creationId xmlns:a16="http://schemas.microsoft.com/office/drawing/2014/main" id="{2864A20E-54B1-429C-93E7-AB45D2ED2ACF}"/>
              </a:ext>
            </a:extLst>
          </p:cNvPr>
          <p:cNvSpPr>
            <a:spLocks noGrp="1"/>
          </p:cNvSpPr>
          <p:nvPr>
            <p:ph idx="1"/>
          </p:nvPr>
        </p:nvSpPr>
        <p:spPr/>
        <p:txBody>
          <a:bodyPr/>
          <a:lstStyle/>
          <a:p>
            <a:r>
              <a:rPr lang="en-CA" dirty="0"/>
              <a:t>Using markers or signs to track the flow of data through a network</a:t>
            </a:r>
          </a:p>
          <a:p>
            <a:r>
              <a:rPr lang="en-CA" dirty="0"/>
              <a:t>“</a:t>
            </a:r>
            <a:r>
              <a:rPr lang="en-US" dirty="0"/>
              <a:t>We call this new verification method ‘radioactive’ data because it is analogous to the use of radioactive markers in medicine.”</a:t>
            </a:r>
          </a:p>
          <a:p>
            <a:r>
              <a:rPr lang="en-US" dirty="0"/>
              <a:t>Examples: watermarks, embedded metadata, hash addressing</a:t>
            </a:r>
          </a:p>
        </p:txBody>
      </p:sp>
      <p:sp>
        <p:nvSpPr>
          <p:cNvPr id="7" name="TextBox 6">
            <a:extLst>
              <a:ext uri="{FF2B5EF4-FFF2-40B4-BE49-F238E27FC236}">
                <a16:creationId xmlns:a16="http://schemas.microsoft.com/office/drawing/2014/main" id="{5AC6D8BC-CB6B-468F-8165-1186F7B6384D}"/>
              </a:ext>
            </a:extLst>
          </p:cNvPr>
          <p:cNvSpPr txBox="1"/>
          <p:nvPr/>
        </p:nvSpPr>
        <p:spPr>
          <a:xfrm>
            <a:off x="969918" y="5715298"/>
            <a:ext cx="9872254" cy="923330"/>
          </a:xfrm>
          <a:prstGeom prst="rect">
            <a:avLst/>
          </a:prstGeom>
          <a:noFill/>
        </p:spPr>
        <p:txBody>
          <a:bodyPr wrap="square">
            <a:spAutoFit/>
          </a:bodyPr>
          <a:lstStyle/>
          <a:p>
            <a:r>
              <a:rPr lang="en-US" dirty="0"/>
              <a:t>Alexandre </a:t>
            </a:r>
            <a:r>
              <a:rPr lang="en-US" dirty="0" err="1"/>
              <a:t>Sablayrolles</a:t>
            </a:r>
            <a:r>
              <a:rPr lang="en-US" dirty="0"/>
              <a:t>, Matthijs </a:t>
            </a:r>
            <a:r>
              <a:rPr lang="en-US" dirty="0" err="1"/>
              <a:t>Douze</a:t>
            </a:r>
            <a:r>
              <a:rPr lang="en-US" dirty="0"/>
              <a:t>, </a:t>
            </a:r>
            <a:r>
              <a:rPr lang="en-US" dirty="0" err="1"/>
              <a:t>Hervé</a:t>
            </a:r>
            <a:r>
              <a:rPr lang="en-US" dirty="0"/>
              <a:t> </a:t>
            </a:r>
            <a:r>
              <a:rPr lang="en-US" dirty="0" err="1"/>
              <a:t>Jégou</a:t>
            </a:r>
            <a:r>
              <a:rPr lang="en-US" dirty="0"/>
              <a:t>. (2020). Using ‘radioactive data’ to detect if a data set was used for training. Facebook Artificial Intelligence. February 05, 2020. </a:t>
            </a:r>
            <a:r>
              <a:rPr lang="en-US" dirty="0">
                <a:hlinkClick r:id="rId2"/>
              </a:rPr>
              <a:t>https://ai.facebook.com/blog/using-radioactive-data-to-detect-if-a-data-set-was-used-for-training/</a:t>
            </a:r>
            <a:r>
              <a:rPr lang="en-US" dirty="0"/>
              <a:t> </a:t>
            </a:r>
          </a:p>
        </p:txBody>
      </p:sp>
      <p:pic>
        <p:nvPicPr>
          <p:cNvPr id="9" name="Picture 8" descr="Diagram&#10;&#10;Description automatically generated">
            <a:extLst>
              <a:ext uri="{FF2B5EF4-FFF2-40B4-BE49-F238E27FC236}">
                <a16:creationId xmlns:a16="http://schemas.microsoft.com/office/drawing/2014/main" id="{896D742E-68F2-494B-AC11-D9E238BEF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6045" y="3833668"/>
            <a:ext cx="4383422" cy="1619637"/>
          </a:xfrm>
          <a:prstGeom prst="rect">
            <a:avLst/>
          </a:prstGeom>
        </p:spPr>
      </p:pic>
    </p:spTree>
    <p:extLst>
      <p:ext uri="{BB962C8B-B14F-4D97-AF65-F5344CB8AC3E}">
        <p14:creationId xmlns:p14="http://schemas.microsoft.com/office/powerpoint/2010/main" val="1894823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BBBAC-A369-4834-B948-AC44B94E6400}"/>
              </a:ext>
            </a:extLst>
          </p:cNvPr>
          <p:cNvSpPr>
            <a:spLocks noGrp="1"/>
          </p:cNvSpPr>
          <p:nvPr>
            <p:ph type="title"/>
          </p:nvPr>
        </p:nvSpPr>
        <p:spPr/>
        <p:txBody>
          <a:bodyPr/>
          <a:lstStyle/>
          <a:p>
            <a:r>
              <a:rPr lang="en-CA" dirty="0"/>
              <a:t>Data Ownership</a:t>
            </a:r>
            <a:endParaRPr lang="en-US" dirty="0"/>
          </a:p>
        </p:txBody>
      </p:sp>
      <p:sp>
        <p:nvSpPr>
          <p:cNvPr id="3" name="Content Placeholder 2">
            <a:extLst>
              <a:ext uri="{FF2B5EF4-FFF2-40B4-BE49-F238E27FC236}">
                <a16:creationId xmlns:a16="http://schemas.microsoft.com/office/drawing/2014/main" id="{2D053508-5F88-4E54-82A3-BCAA35D10D67}"/>
              </a:ext>
            </a:extLst>
          </p:cNvPr>
          <p:cNvSpPr>
            <a:spLocks noGrp="1"/>
          </p:cNvSpPr>
          <p:nvPr>
            <p:ph idx="1"/>
          </p:nvPr>
        </p:nvSpPr>
        <p:spPr>
          <a:xfrm>
            <a:off x="838199" y="1825625"/>
            <a:ext cx="4732421" cy="4351338"/>
          </a:xfrm>
        </p:spPr>
        <p:txBody>
          <a:bodyPr/>
          <a:lstStyle/>
          <a:p>
            <a:r>
              <a:rPr lang="en-US" dirty="0"/>
              <a:t>Data ownership refers to both the possession of and responsibility for information. Ownership implies power as well as control.</a:t>
            </a:r>
          </a:p>
          <a:p>
            <a:pPr lvl="1"/>
            <a:r>
              <a:rPr lang="en-CA" dirty="0"/>
              <a:t>Who owns the data?</a:t>
            </a:r>
          </a:p>
          <a:p>
            <a:pPr lvl="1"/>
            <a:r>
              <a:rPr lang="en-CA" dirty="0"/>
              <a:t>Who owns the information the data is about?</a:t>
            </a:r>
            <a:endParaRPr lang="en-US" dirty="0"/>
          </a:p>
        </p:txBody>
      </p:sp>
      <p:sp>
        <p:nvSpPr>
          <p:cNvPr id="5" name="TextBox 4">
            <a:extLst>
              <a:ext uri="{FF2B5EF4-FFF2-40B4-BE49-F238E27FC236}">
                <a16:creationId xmlns:a16="http://schemas.microsoft.com/office/drawing/2014/main" id="{6268FBB9-B80A-4448-84DD-4E0DFFF9836C}"/>
              </a:ext>
            </a:extLst>
          </p:cNvPr>
          <p:cNvSpPr txBox="1"/>
          <p:nvPr/>
        </p:nvSpPr>
        <p:spPr>
          <a:xfrm>
            <a:off x="838201" y="5807631"/>
            <a:ext cx="4479758" cy="646331"/>
          </a:xfrm>
          <a:prstGeom prst="rect">
            <a:avLst/>
          </a:prstGeom>
          <a:noFill/>
        </p:spPr>
        <p:txBody>
          <a:bodyPr wrap="square">
            <a:spAutoFit/>
          </a:bodyPr>
          <a:lstStyle/>
          <a:p>
            <a:pPr rtl="0">
              <a:spcBef>
                <a:spcPts val="0"/>
              </a:spcBef>
              <a:spcAft>
                <a:spcPts val="1000"/>
              </a:spcAft>
            </a:pPr>
            <a:r>
              <a:rPr lang="en-US" sz="1800" b="0" i="0" u="none" strike="noStrike" dirty="0">
                <a:solidFill>
                  <a:srgbClr val="000000"/>
                </a:solidFill>
                <a:effectLst/>
                <a:latin typeface="Arial" panose="020B0604020202020204" pitchFamily="34" charset="0"/>
                <a:hlinkClick r:id="rId2"/>
              </a:rPr>
              <a:t>https://ori.hhs.gov/education/products/n_illinois_u/datamanagement/dotopic.html</a:t>
            </a:r>
            <a:r>
              <a:rPr lang="en-US" sz="1800" b="0" i="0" u="none" strike="noStrike" dirty="0">
                <a:solidFill>
                  <a:srgbClr val="000000"/>
                </a:solidFill>
                <a:effectLst/>
                <a:latin typeface="Arial" panose="020B0604020202020204" pitchFamily="34" charset="0"/>
              </a:rPr>
              <a:t> </a:t>
            </a:r>
            <a:endParaRPr lang="en-US" dirty="0">
              <a:effectLst/>
            </a:endParaRPr>
          </a:p>
        </p:txBody>
      </p:sp>
      <p:sp>
        <p:nvSpPr>
          <p:cNvPr id="11" name="TextBox 10">
            <a:extLst>
              <a:ext uri="{FF2B5EF4-FFF2-40B4-BE49-F238E27FC236}">
                <a16:creationId xmlns:a16="http://schemas.microsoft.com/office/drawing/2014/main" id="{9040E8D6-5AD7-4FB2-8CCA-3378E73ABB11}"/>
              </a:ext>
            </a:extLst>
          </p:cNvPr>
          <p:cNvSpPr txBox="1"/>
          <p:nvPr/>
        </p:nvSpPr>
        <p:spPr>
          <a:xfrm>
            <a:off x="5855368" y="1915833"/>
            <a:ext cx="5257800" cy="4538129"/>
          </a:xfrm>
          <a:prstGeom prst="rect">
            <a:avLst/>
          </a:prstGeom>
          <a:noFill/>
          <a:ln w="3175">
            <a:solidFill>
              <a:schemeClr val="accent1">
                <a:shade val="50000"/>
              </a:schemeClr>
            </a:solidFill>
          </a:ln>
        </p:spPr>
        <p:txBody>
          <a:bodyPr wrap="square" lIns="180000" tIns="72000" rIns="180000" bIns="72000">
            <a:spAutoFit/>
          </a:bodyPr>
          <a:lstStyle/>
          <a:p>
            <a:r>
              <a:rPr lang="en-US" dirty="0" err="1"/>
              <a:t>Loshin</a:t>
            </a:r>
            <a:r>
              <a:rPr lang="en-US" dirty="0"/>
              <a:t> (2002) identifies a list of parties laying a potential claim to data:</a:t>
            </a:r>
          </a:p>
          <a:p>
            <a:pPr marL="171450" indent="-171450">
              <a:buFont typeface="Arial" panose="020B0604020202020204" pitchFamily="34" charset="0"/>
              <a:buChar char="•"/>
            </a:pPr>
            <a:r>
              <a:rPr lang="en-US" sz="1200" dirty="0"/>
              <a:t>Creator – The party that creates or generate data</a:t>
            </a:r>
          </a:p>
          <a:p>
            <a:pPr marL="171450" indent="-171450">
              <a:buFont typeface="Arial" panose="020B0604020202020204" pitchFamily="34" charset="0"/>
              <a:buChar char="•"/>
            </a:pPr>
            <a:r>
              <a:rPr lang="en-US" sz="1200" dirty="0"/>
              <a:t>Consumer – The party that uses the data owns the data</a:t>
            </a:r>
          </a:p>
          <a:p>
            <a:pPr marL="171450" indent="-171450">
              <a:buFont typeface="Arial" panose="020B0604020202020204" pitchFamily="34" charset="0"/>
              <a:buChar char="•"/>
            </a:pPr>
            <a:r>
              <a:rPr lang="en-US" sz="1200" dirty="0"/>
              <a:t>Compiler - This is the entity that selects and compiles information from different information sources</a:t>
            </a:r>
          </a:p>
          <a:p>
            <a:pPr marL="171450" indent="-171450">
              <a:buFont typeface="Arial" panose="020B0604020202020204" pitchFamily="34" charset="0"/>
              <a:buChar char="•"/>
            </a:pPr>
            <a:r>
              <a:rPr lang="en-US" sz="1200" dirty="0"/>
              <a:t>Enterprise - All data that enters the enterprise or is created within the enterprise is completely owned by the enterprise</a:t>
            </a:r>
          </a:p>
          <a:p>
            <a:pPr marL="171450" indent="-171450">
              <a:buFont typeface="Arial" panose="020B0604020202020204" pitchFamily="34" charset="0"/>
              <a:buChar char="•"/>
            </a:pPr>
            <a:r>
              <a:rPr lang="en-US" sz="1200" dirty="0"/>
              <a:t>Funder - the user that commissions the data creation claims ownership</a:t>
            </a:r>
          </a:p>
          <a:p>
            <a:pPr marL="171450" indent="-171450">
              <a:buFont typeface="Arial" panose="020B0604020202020204" pitchFamily="34" charset="0"/>
              <a:buChar char="•"/>
            </a:pPr>
            <a:r>
              <a:rPr lang="en-US" sz="1200" dirty="0"/>
              <a:t>Decoder - In environments where information is “locked” inside particular encoded formats, the party that can unlock the information becomes an owner of that information</a:t>
            </a:r>
          </a:p>
          <a:p>
            <a:pPr marL="171450" indent="-171450">
              <a:buFont typeface="Arial" panose="020B0604020202020204" pitchFamily="34" charset="0"/>
              <a:buChar char="•"/>
            </a:pPr>
            <a:r>
              <a:rPr lang="en-US" sz="1200" dirty="0"/>
              <a:t>Packager - the party that collects information for a particular use and adds value through formatting the information for a particular market or set of consumers</a:t>
            </a:r>
          </a:p>
          <a:p>
            <a:pPr marL="171450" indent="-171450">
              <a:buFont typeface="Arial" panose="020B0604020202020204" pitchFamily="34" charset="0"/>
              <a:buChar char="•"/>
            </a:pPr>
            <a:r>
              <a:rPr lang="en-US" sz="1200" dirty="0"/>
              <a:t>Reader as owner - the value of any data that can be read is subsumed by the reader and, therefore, the reader gains value through adding that information to an information repository</a:t>
            </a:r>
          </a:p>
          <a:p>
            <a:pPr marL="171450" indent="-171450">
              <a:buFont typeface="Arial" panose="020B0604020202020204" pitchFamily="34" charset="0"/>
              <a:buChar char="•"/>
            </a:pPr>
            <a:r>
              <a:rPr lang="en-US" sz="1200" dirty="0"/>
              <a:t>Subject as owner - the subject of the data claims ownership of that data, mostly in reaction to another party claiming ownership of the same data</a:t>
            </a:r>
          </a:p>
          <a:p>
            <a:pPr marL="171450" indent="-171450">
              <a:buFont typeface="Arial" panose="020B0604020202020204" pitchFamily="34" charset="0"/>
              <a:buChar char="•"/>
            </a:pPr>
            <a:r>
              <a:rPr lang="en-US" sz="1200" dirty="0"/>
              <a:t>Purchaser/Licenser as Owner – the individual or organization that buys or licenses data may stake a claim to ownership</a:t>
            </a:r>
          </a:p>
        </p:txBody>
      </p:sp>
    </p:spTree>
    <p:extLst>
      <p:ext uri="{BB962C8B-B14F-4D97-AF65-F5344CB8AC3E}">
        <p14:creationId xmlns:p14="http://schemas.microsoft.com/office/powerpoint/2010/main" val="1759816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96BB0-615C-445D-8F4B-44FBE229319C}"/>
              </a:ext>
            </a:extLst>
          </p:cNvPr>
          <p:cNvSpPr>
            <a:spLocks noGrp="1"/>
          </p:cNvSpPr>
          <p:nvPr>
            <p:ph type="title"/>
          </p:nvPr>
        </p:nvSpPr>
        <p:spPr/>
        <p:txBody>
          <a:bodyPr/>
          <a:lstStyle/>
          <a:p>
            <a:r>
              <a:rPr lang="en-CA" dirty="0"/>
              <a:t>Combining Data</a:t>
            </a:r>
            <a:endParaRPr lang="en-US" dirty="0"/>
          </a:p>
        </p:txBody>
      </p:sp>
      <p:sp>
        <p:nvSpPr>
          <p:cNvPr id="3" name="Content Placeholder 2">
            <a:extLst>
              <a:ext uri="{FF2B5EF4-FFF2-40B4-BE49-F238E27FC236}">
                <a16:creationId xmlns:a16="http://schemas.microsoft.com/office/drawing/2014/main" id="{D819CBF5-1EE8-4151-BBFA-FD873FB10437}"/>
              </a:ext>
            </a:extLst>
          </p:cNvPr>
          <p:cNvSpPr>
            <a:spLocks noGrp="1"/>
          </p:cNvSpPr>
          <p:nvPr>
            <p:ph idx="1"/>
          </p:nvPr>
        </p:nvSpPr>
        <p:spPr/>
        <p:txBody>
          <a:bodyPr/>
          <a:lstStyle/>
          <a:p>
            <a:r>
              <a:rPr lang="en-US" dirty="0"/>
              <a:t>Data seldom stands alone – data is linked to other data, and can reveal more than was intended (e.g. criminal caught by sister’s DNA) (Cohen, et.al., 2018)</a:t>
            </a:r>
          </a:p>
          <a:p>
            <a:r>
              <a:rPr lang="en-US" dirty="0"/>
              <a:t>Data on travel may be used for discovering things far beyond mere travel patterns; data on purchases are not solely relevant to purchases; and so on. (Hand, 2019)</a:t>
            </a:r>
          </a:p>
          <a:p>
            <a:endParaRPr lang="en-US" dirty="0"/>
          </a:p>
        </p:txBody>
      </p:sp>
      <p:pic>
        <p:nvPicPr>
          <p:cNvPr id="7" name="Picture 6" descr="Table&#10;&#10;Description automatically generated">
            <a:extLst>
              <a:ext uri="{FF2B5EF4-FFF2-40B4-BE49-F238E27FC236}">
                <a16:creationId xmlns:a16="http://schemas.microsoft.com/office/drawing/2014/main" id="{6638A711-EEA9-4C6C-96C7-B9D06F357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953" y="4426045"/>
            <a:ext cx="8002239" cy="1750917"/>
          </a:xfrm>
          <a:prstGeom prst="rect">
            <a:avLst/>
          </a:prstGeom>
        </p:spPr>
      </p:pic>
      <p:sp>
        <p:nvSpPr>
          <p:cNvPr id="9" name="TextBox 8">
            <a:extLst>
              <a:ext uri="{FF2B5EF4-FFF2-40B4-BE49-F238E27FC236}">
                <a16:creationId xmlns:a16="http://schemas.microsoft.com/office/drawing/2014/main" id="{E1843C97-6A2C-4BD8-9AA5-4238941313CC}"/>
              </a:ext>
            </a:extLst>
          </p:cNvPr>
          <p:cNvSpPr txBox="1"/>
          <p:nvPr/>
        </p:nvSpPr>
        <p:spPr>
          <a:xfrm>
            <a:off x="838200" y="6308209"/>
            <a:ext cx="6093822" cy="369332"/>
          </a:xfrm>
          <a:prstGeom prst="rect">
            <a:avLst/>
          </a:prstGeom>
          <a:noFill/>
        </p:spPr>
        <p:txBody>
          <a:bodyPr wrap="square">
            <a:spAutoFit/>
          </a:bodyPr>
          <a:lstStyle/>
          <a:p>
            <a:r>
              <a:rPr lang="en-US" dirty="0">
                <a:hlinkClick r:id="rId3"/>
              </a:rPr>
              <a:t>https://www.displayr.com/what-is-data-merging/</a:t>
            </a:r>
            <a:r>
              <a:rPr lang="en-US" dirty="0"/>
              <a:t> </a:t>
            </a:r>
          </a:p>
        </p:txBody>
      </p:sp>
    </p:spTree>
    <p:extLst>
      <p:ext uri="{BB962C8B-B14F-4D97-AF65-F5344CB8AC3E}">
        <p14:creationId xmlns:p14="http://schemas.microsoft.com/office/powerpoint/2010/main" val="22095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9AE4A-EF8C-406F-95A9-3581B6959E87}"/>
              </a:ext>
            </a:extLst>
          </p:cNvPr>
          <p:cNvSpPr>
            <a:spLocks noGrp="1"/>
          </p:cNvSpPr>
          <p:nvPr>
            <p:ph type="title"/>
          </p:nvPr>
        </p:nvSpPr>
        <p:spPr/>
        <p:txBody>
          <a:bodyPr/>
          <a:lstStyle/>
          <a:p>
            <a:r>
              <a:rPr lang="en-CA" dirty="0"/>
              <a:t>Unpacking Implications</a:t>
            </a:r>
            <a:endParaRPr lang="en-US" dirty="0"/>
          </a:p>
        </p:txBody>
      </p:sp>
      <p:sp>
        <p:nvSpPr>
          <p:cNvPr id="3" name="Content Placeholder 2">
            <a:extLst>
              <a:ext uri="{FF2B5EF4-FFF2-40B4-BE49-F238E27FC236}">
                <a16:creationId xmlns:a16="http://schemas.microsoft.com/office/drawing/2014/main" id="{4F9D81B1-D52F-4063-837D-1B579C05364F}"/>
              </a:ext>
            </a:extLst>
          </p:cNvPr>
          <p:cNvSpPr>
            <a:spLocks noGrp="1"/>
          </p:cNvSpPr>
          <p:nvPr>
            <p:ph idx="1"/>
          </p:nvPr>
        </p:nvSpPr>
        <p:spPr>
          <a:xfrm>
            <a:off x="5956662" y="1825625"/>
            <a:ext cx="5397137" cy="4351338"/>
          </a:xfrm>
        </p:spPr>
        <p:txBody>
          <a:bodyPr/>
          <a:lstStyle/>
          <a:p>
            <a:pPr marL="0" indent="0">
              <a:buNone/>
            </a:pPr>
            <a:r>
              <a:rPr lang="en-US" b="0" i="0" u="none" strike="noStrike" dirty="0">
                <a:solidFill>
                  <a:srgbClr val="000000"/>
                </a:solidFill>
                <a:effectLst/>
                <a:latin typeface="Arial" panose="020B0604020202020204" pitchFamily="34" charset="0"/>
              </a:rPr>
              <a:t>CDS unpacks “the work these data assemblages do in the context of dataveillance, the attrition and loss of privacy, the impact of profiling and social sorting, and the downstream use of data, to mention but a few.”</a:t>
            </a:r>
          </a:p>
          <a:p>
            <a:endParaRPr lang="en-US" dirty="0"/>
          </a:p>
        </p:txBody>
      </p:sp>
      <p:pic>
        <p:nvPicPr>
          <p:cNvPr id="5" name="Picture 4" descr="Diagram&#10;&#10;Description automatically generated">
            <a:extLst>
              <a:ext uri="{FF2B5EF4-FFF2-40B4-BE49-F238E27FC236}">
                <a16:creationId xmlns:a16="http://schemas.microsoft.com/office/drawing/2014/main" id="{A6CDBB0E-8353-4E5E-9D6F-5C37061DE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626"/>
            <a:ext cx="4831080" cy="3637912"/>
          </a:xfrm>
          <a:prstGeom prst="rect">
            <a:avLst/>
          </a:prstGeom>
        </p:spPr>
      </p:pic>
      <p:sp>
        <p:nvSpPr>
          <p:cNvPr id="7" name="TextBox 6">
            <a:extLst>
              <a:ext uri="{FF2B5EF4-FFF2-40B4-BE49-F238E27FC236}">
                <a16:creationId xmlns:a16="http://schemas.microsoft.com/office/drawing/2014/main" id="{B075E106-6C61-4FC9-A2A2-4AA15116BD5C}"/>
              </a:ext>
            </a:extLst>
          </p:cNvPr>
          <p:cNvSpPr txBox="1"/>
          <p:nvPr/>
        </p:nvSpPr>
        <p:spPr>
          <a:xfrm>
            <a:off x="746759" y="5531073"/>
            <a:ext cx="10186851" cy="961802"/>
          </a:xfrm>
          <a:prstGeom prst="rect">
            <a:avLst/>
          </a:prstGeom>
          <a:noFill/>
        </p:spPr>
        <p:txBody>
          <a:bodyPr wrap="square">
            <a:spAutoFit/>
          </a:bodyPr>
          <a:lstStyle/>
          <a:p>
            <a:pPr rtl="0">
              <a:spcBef>
                <a:spcPts val="0"/>
              </a:spcBef>
              <a:spcAft>
                <a:spcPts val="300"/>
              </a:spcAft>
            </a:pPr>
            <a:r>
              <a:rPr lang="en-US" sz="1800" b="0" i="0" u="none" strike="noStrike" dirty="0">
                <a:solidFill>
                  <a:srgbClr val="000000"/>
                </a:solidFill>
                <a:effectLst/>
              </a:rPr>
              <a:t>Prinsloo 2019 </a:t>
            </a:r>
            <a:r>
              <a:rPr lang="en-US" sz="1800" b="0" i="0" u="sng" strike="noStrike" dirty="0">
                <a:solidFill>
                  <a:srgbClr val="1155CC"/>
                </a:solidFill>
                <a:effectLst/>
                <a:hlinkClick r:id="rId3"/>
              </a:rPr>
              <a:t>https://epress.lib.uts.edu.au/journals/index.php/JLA/article/view/6589/7307</a:t>
            </a:r>
            <a:endParaRPr lang="en-US" sz="1800" b="0" i="0" u="sng" strike="noStrike" dirty="0">
              <a:solidFill>
                <a:srgbClr val="1155CC"/>
              </a:solidFill>
              <a:effectLst/>
            </a:endParaRPr>
          </a:p>
          <a:p>
            <a:pPr rtl="0">
              <a:spcBef>
                <a:spcPts val="0"/>
              </a:spcBef>
              <a:spcAft>
                <a:spcPts val="300"/>
              </a:spcAft>
            </a:pPr>
            <a:r>
              <a:rPr lang="en-US" sz="1800" b="0" i="0" u="sng" strike="noStrike" dirty="0">
                <a:solidFill>
                  <a:srgbClr val="1155CC"/>
                </a:solidFill>
                <a:effectLst/>
              </a:rPr>
              <a:t>https://www.semanticscholar.org/paper/When-big-data-meets-dataveillance%3A-the-hidden-side-Esposti/11aed548023909f4efd4c9b6d7d27d0cf70ae8af</a:t>
            </a:r>
          </a:p>
        </p:txBody>
      </p:sp>
    </p:spTree>
    <p:extLst>
      <p:ext uri="{BB962C8B-B14F-4D97-AF65-F5344CB8AC3E}">
        <p14:creationId xmlns:p14="http://schemas.microsoft.com/office/powerpoint/2010/main" val="2095379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85A6-10FE-4ECF-9118-50E7B3DAF20E}"/>
              </a:ext>
            </a:extLst>
          </p:cNvPr>
          <p:cNvSpPr>
            <a:spLocks noGrp="1"/>
          </p:cNvSpPr>
          <p:nvPr>
            <p:ph type="title"/>
          </p:nvPr>
        </p:nvSpPr>
        <p:spPr/>
        <p:txBody>
          <a:bodyPr/>
          <a:lstStyle/>
          <a:p>
            <a:r>
              <a:rPr lang="en-CA" dirty="0"/>
              <a:t>Bias (Causes)</a:t>
            </a:r>
            <a:endParaRPr lang="en-US" dirty="0"/>
          </a:p>
        </p:txBody>
      </p:sp>
      <p:sp>
        <p:nvSpPr>
          <p:cNvPr id="3" name="Content Placeholder 2">
            <a:extLst>
              <a:ext uri="{FF2B5EF4-FFF2-40B4-BE49-F238E27FC236}">
                <a16:creationId xmlns:a16="http://schemas.microsoft.com/office/drawing/2014/main" id="{DE09A8D5-57EE-40DB-B1A2-B0094676DC8D}"/>
              </a:ext>
            </a:extLst>
          </p:cNvPr>
          <p:cNvSpPr>
            <a:spLocks noGrp="1"/>
          </p:cNvSpPr>
          <p:nvPr>
            <p:ph idx="1"/>
          </p:nvPr>
        </p:nvSpPr>
        <p:spPr/>
        <p:txBody>
          <a:bodyPr/>
          <a:lstStyle/>
          <a:p>
            <a:r>
              <a:rPr lang="en-US" dirty="0"/>
              <a:t>An incomplete or skewed training dataset</a:t>
            </a:r>
          </a:p>
          <a:p>
            <a:r>
              <a:rPr lang="en-US" dirty="0"/>
              <a:t>Labels used for training: training data is labeled in order to teach the model how to behave, and humans create these labels…</a:t>
            </a:r>
          </a:p>
          <a:p>
            <a:r>
              <a:rPr lang="en-US" dirty="0"/>
              <a:t>Features and modeling techniques - the measurements used as inputs for machine-learning models, or the actual model training itself</a:t>
            </a:r>
          </a:p>
        </p:txBody>
      </p:sp>
      <p:sp>
        <p:nvSpPr>
          <p:cNvPr id="5" name="TextBox 4">
            <a:extLst>
              <a:ext uri="{FF2B5EF4-FFF2-40B4-BE49-F238E27FC236}">
                <a16:creationId xmlns:a16="http://schemas.microsoft.com/office/drawing/2014/main" id="{D71D43C2-6BC0-4772-80BC-D689AEDBFDB1}"/>
              </a:ext>
            </a:extLst>
          </p:cNvPr>
          <p:cNvSpPr txBox="1"/>
          <p:nvPr/>
        </p:nvSpPr>
        <p:spPr>
          <a:xfrm>
            <a:off x="838200" y="5665569"/>
            <a:ext cx="9899469" cy="646331"/>
          </a:xfrm>
          <a:prstGeom prst="rect">
            <a:avLst/>
          </a:prstGeom>
          <a:noFill/>
        </p:spPr>
        <p:txBody>
          <a:bodyPr wrap="square">
            <a:spAutoFit/>
          </a:bodyPr>
          <a:lstStyle/>
          <a:p>
            <a:r>
              <a:rPr lang="en-US" sz="1800" b="0" i="0" u="none" strike="noStrike" dirty="0">
                <a:solidFill>
                  <a:srgbClr val="000000"/>
                </a:solidFill>
                <a:effectLst/>
              </a:rPr>
              <a:t>Josh Feast. (2019). 4 Ways to Address Gender Bias in AI. Harvard Business Review Online. November 20, 2019. </a:t>
            </a:r>
            <a:r>
              <a:rPr lang="en-US" sz="1800" b="0" i="0" u="sng" strike="noStrike" dirty="0">
                <a:solidFill>
                  <a:srgbClr val="1155CC"/>
                </a:solidFill>
                <a:effectLst/>
                <a:hlinkClick r:id="rId2"/>
              </a:rPr>
              <a:t>https://hbr.org/2019/11/4-ways-to-address-gender-bias-in-ai</a:t>
            </a:r>
            <a:r>
              <a:rPr lang="en-US" sz="1800" b="0" i="0" u="none" strike="noStrike" dirty="0">
                <a:solidFill>
                  <a:srgbClr val="000000"/>
                </a:solidFill>
                <a:effectLst/>
              </a:rPr>
              <a:t> </a:t>
            </a:r>
            <a:endParaRPr lang="en-US" dirty="0"/>
          </a:p>
        </p:txBody>
      </p:sp>
      <p:pic>
        <p:nvPicPr>
          <p:cNvPr id="7" name="Picture 6" descr="Diagram&#10;&#10;Description automatically generated">
            <a:extLst>
              <a:ext uri="{FF2B5EF4-FFF2-40B4-BE49-F238E27FC236}">
                <a16:creationId xmlns:a16="http://schemas.microsoft.com/office/drawing/2014/main" id="{32FA4C46-00E7-41D4-9034-41E6B9298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357" y="4112739"/>
            <a:ext cx="6405153" cy="1417893"/>
          </a:xfrm>
          <a:prstGeom prst="rect">
            <a:avLst/>
          </a:prstGeom>
        </p:spPr>
      </p:pic>
    </p:spTree>
    <p:extLst>
      <p:ext uri="{BB962C8B-B14F-4D97-AF65-F5344CB8AC3E}">
        <p14:creationId xmlns:p14="http://schemas.microsoft.com/office/powerpoint/2010/main" val="634845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3442A-8641-47AB-8B00-DBA7EFFB765E}"/>
              </a:ext>
            </a:extLst>
          </p:cNvPr>
          <p:cNvSpPr>
            <a:spLocks noGrp="1"/>
          </p:cNvSpPr>
          <p:nvPr>
            <p:ph type="title"/>
          </p:nvPr>
        </p:nvSpPr>
        <p:spPr/>
        <p:txBody>
          <a:bodyPr/>
          <a:lstStyle/>
          <a:p>
            <a:r>
              <a:rPr lang="en-CA" dirty="0"/>
              <a:t>Bias (Types)</a:t>
            </a:r>
            <a:endParaRPr lang="en-US" dirty="0"/>
          </a:p>
        </p:txBody>
      </p:sp>
      <p:pic>
        <p:nvPicPr>
          <p:cNvPr id="5" name="Content Placeholder 4">
            <a:extLst>
              <a:ext uri="{FF2B5EF4-FFF2-40B4-BE49-F238E27FC236}">
                <a16:creationId xmlns:a16="http://schemas.microsoft.com/office/drawing/2014/main" id="{AB1B8B8B-AF9E-43AC-811F-0183352AD118}"/>
              </a:ext>
            </a:extLst>
          </p:cNvPr>
          <p:cNvPicPr>
            <a:picLocks noGrp="1" noChangeAspect="1"/>
          </p:cNvPicPr>
          <p:nvPr>
            <p:ph idx="1"/>
          </p:nvPr>
        </p:nvPicPr>
        <p:blipFill>
          <a:blip r:embed="rId2"/>
          <a:stretch>
            <a:fillRect/>
          </a:stretch>
        </p:blipFill>
        <p:spPr>
          <a:xfrm>
            <a:off x="2179641" y="1485991"/>
            <a:ext cx="7127323" cy="4351338"/>
          </a:xfrm>
        </p:spPr>
      </p:pic>
      <p:sp>
        <p:nvSpPr>
          <p:cNvPr id="7" name="TextBox 6">
            <a:extLst>
              <a:ext uri="{FF2B5EF4-FFF2-40B4-BE49-F238E27FC236}">
                <a16:creationId xmlns:a16="http://schemas.microsoft.com/office/drawing/2014/main" id="{AAAEAC56-9A4A-4F19-98E1-A2FB417D87D0}"/>
              </a:ext>
            </a:extLst>
          </p:cNvPr>
          <p:cNvSpPr txBox="1"/>
          <p:nvPr/>
        </p:nvSpPr>
        <p:spPr>
          <a:xfrm>
            <a:off x="838200" y="6123543"/>
            <a:ext cx="6093822" cy="369332"/>
          </a:xfrm>
          <a:prstGeom prst="rect">
            <a:avLst/>
          </a:prstGeom>
          <a:noFill/>
        </p:spPr>
        <p:txBody>
          <a:bodyPr wrap="square">
            <a:spAutoFit/>
          </a:bodyPr>
          <a:lstStyle/>
          <a:p>
            <a:r>
              <a:rPr lang="en-US" dirty="0">
                <a:hlinkClick r:id="rId3"/>
              </a:rPr>
              <a:t>https://statanalytica.com/blog/bias-in-statistics/</a:t>
            </a:r>
            <a:r>
              <a:rPr lang="en-US" dirty="0"/>
              <a:t> </a:t>
            </a:r>
          </a:p>
        </p:txBody>
      </p:sp>
    </p:spTree>
    <p:extLst>
      <p:ext uri="{BB962C8B-B14F-4D97-AF65-F5344CB8AC3E}">
        <p14:creationId xmlns:p14="http://schemas.microsoft.com/office/powerpoint/2010/main" val="3594664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C4436-BC4A-4996-A3BA-3B34CC0B9214}"/>
              </a:ext>
            </a:extLst>
          </p:cNvPr>
          <p:cNvSpPr>
            <a:spLocks noGrp="1"/>
          </p:cNvSpPr>
          <p:nvPr>
            <p:ph type="title"/>
          </p:nvPr>
        </p:nvSpPr>
        <p:spPr/>
        <p:txBody>
          <a:bodyPr/>
          <a:lstStyle/>
          <a:p>
            <a:r>
              <a:rPr lang="en-CA" dirty="0"/>
              <a:t>Cognitive Bias Codex</a:t>
            </a:r>
            <a:endParaRPr lang="en-US" dirty="0"/>
          </a:p>
        </p:txBody>
      </p:sp>
      <p:pic>
        <p:nvPicPr>
          <p:cNvPr id="5" name="Content Placeholder 4" descr="Chart, diagram, schematic&#10;&#10;Description automatically generated">
            <a:extLst>
              <a:ext uri="{FF2B5EF4-FFF2-40B4-BE49-F238E27FC236}">
                <a16:creationId xmlns:a16="http://schemas.microsoft.com/office/drawing/2014/main" id="{39CF2DE2-7B8E-4BCC-92D8-35B0CBE43B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4335" y="1825625"/>
            <a:ext cx="5443329" cy="4351338"/>
          </a:xfrm>
        </p:spPr>
      </p:pic>
      <p:sp>
        <p:nvSpPr>
          <p:cNvPr id="7" name="TextBox 6">
            <a:extLst>
              <a:ext uri="{FF2B5EF4-FFF2-40B4-BE49-F238E27FC236}">
                <a16:creationId xmlns:a16="http://schemas.microsoft.com/office/drawing/2014/main" id="{65659C86-57FE-4B56-BE6C-726F65FEB1C2}"/>
              </a:ext>
            </a:extLst>
          </p:cNvPr>
          <p:cNvSpPr txBox="1"/>
          <p:nvPr/>
        </p:nvSpPr>
        <p:spPr>
          <a:xfrm>
            <a:off x="9104811" y="4145638"/>
            <a:ext cx="2805247" cy="2031325"/>
          </a:xfrm>
          <a:prstGeom prst="rect">
            <a:avLst/>
          </a:prstGeom>
          <a:noFill/>
        </p:spPr>
        <p:txBody>
          <a:bodyPr wrap="square">
            <a:spAutoFit/>
          </a:bodyPr>
          <a:lstStyle/>
          <a:p>
            <a:r>
              <a:rPr lang="en-US" dirty="0">
                <a:hlinkClick r:id="rId3"/>
              </a:rPr>
              <a:t>https://greatminds.consulting/wp-content/uploads/2019/08/The_Cognitive_Bias_Codex_-_180_biases_designed_by_John_Manoogian_III_jm3.png</a:t>
            </a:r>
            <a:r>
              <a:rPr lang="en-US" dirty="0"/>
              <a:t> </a:t>
            </a:r>
          </a:p>
        </p:txBody>
      </p:sp>
      <p:sp>
        <p:nvSpPr>
          <p:cNvPr id="9" name="TextBox 8">
            <a:extLst>
              <a:ext uri="{FF2B5EF4-FFF2-40B4-BE49-F238E27FC236}">
                <a16:creationId xmlns:a16="http://schemas.microsoft.com/office/drawing/2014/main" id="{F700B026-94C6-4996-83BF-370EBC717C34}"/>
              </a:ext>
            </a:extLst>
          </p:cNvPr>
          <p:cNvSpPr txBox="1"/>
          <p:nvPr/>
        </p:nvSpPr>
        <p:spPr>
          <a:xfrm>
            <a:off x="843643" y="2041000"/>
            <a:ext cx="2243545" cy="1754326"/>
          </a:xfrm>
          <a:prstGeom prst="rect">
            <a:avLst/>
          </a:prstGeom>
          <a:noFill/>
        </p:spPr>
        <p:txBody>
          <a:bodyPr wrap="square">
            <a:spAutoFit/>
          </a:bodyPr>
          <a:lstStyle/>
          <a:p>
            <a:r>
              <a:rPr lang="en-US" dirty="0">
                <a:hlinkClick r:id="rId4"/>
              </a:rPr>
              <a:t>https://greatminds.consulting/insight/cognitive-bias-a-mental-shortcut-that-causes-a-mistake-in-reasoning</a:t>
            </a:r>
            <a:r>
              <a:rPr lang="en-US" dirty="0"/>
              <a:t> </a:t>
            </a:r>
          </a:p>
        </p:txBody>
      </p:sp>
    </p:spTree>
    <p:extLst>
      <p:ext uri="{BB962C8B-B14F-4D97-AF65-F5344CB8AC3E}">
        <p14:creationId xmlns:p14="http://schemas.microsoft.com/office/powerpoint/2010/main" val="1079958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CF6CA-2D58-4AC4-93F8-70D92DFB3E6A}"/>
              </a:ext>
            </a:extLst>
          </p:cNvPr>
          <p:cNvSpPr>
            <a:spLocks noGrp="1"/>
          </p:cNvSpPr>
          <p:nvPr>
            <p:ph type="title"/>
          </p:nvPr>
        </p:nvSpPr>
        <p:spPr/>
        <p:txBody>
          <a:bodyPr/>
          <a:lstStyle/>
          <a:p>
            <a:r>
              <a:rPr lang="en-CA" dirty="0"/>
              <a:t>Bias (Remedies)</a:t>
            </a:r>
            <a:endParaRPr lang="en-US" dirty="0"/>
          </a:p>
        </p:txBody>
      </p:sp>
      <p:sp>
        <p:nvSpPr>
          <p:cNvPr id="3" name="Content Placeholder 2">
            <a:extLst>
              <a:ext uri="{FF2B5EF4-FFF2-40B4-BE49-F238E27FC236}">
                <a16:creationId xmlns:a16="http://schemas.microsoft.com/office/drawing/2014/main" id="{12F5B13A-232B-4CBC-8991-4D785E2B02A2}"/>
              </a:ext>
            </a:extLst>
          </p:cNvPr>
          <p:cNvSpPr>
            <a:spLocks noGrp="1"/>
          </p:cNvSpPr>
          <p:nvPr>
            <p:ph idx="1"/>
          </p:nvPr>
        </p:nvSpPr>
        <p:spPr/>
        <p:txBody>
          <a:bodyPr>
            <a:normAutofit/>
          </a:bodyPr>
          <a:lstStyle/>
          <a:p>
            <a:pPr>
              <a:buFont typeface="Arial" panose="020B0604020202020204" pitchFamily="34" charset="0"/>
              <a:buChar char="•"/>
            </a:pPr>
            <a:r>
              <a:rPr lang="en-US" dirty="0"/>
              <a:t>Ensure diversity in the training samples</a:t>
            </a:r>
          </a:p>
          <a:p>
            <a:pPr>
              <a:buFont typeface="Arial" panose="020B0604020202020204" pitchFamily="34" charset="0"/>
              <a:buChar char="•"/>
            </a:pPr>
            <a:r>
              <a:rPr lang="en-US" dirty="0"/>
              <a:t>Ensure that humans labeling come from diverse backgrounds.</a:t>
            </a:r>
          </a:p>
          <a:p>
            <a:pPr>
              <a:buFont typeface="Arial" panose="020B0604020202020204" pitchFamily="34" charset="0"/>
              <a:buChar char="•"/>
            </a:pPr>
            <a:r>
              <a:rPr lang="en-US" dirty="0"/>
              <a:t>Measure accuracy levels separately for different demographic categories to identify when one category is being treated unfavorably.</a:t>
            </a:r>
          </a:p>
          <a:p>
            <a:pPr>
              <a:buFont typeface="Arial" panose="020B0604020202020204" pitchFamily="34" charset="0"/>
              <a:buChar char="•"/>
            </a:pPr>
            <a:r>
              <a:rPr lang="en-US" dirty="0"/>
              <a:t>Solve for unfairness by collecting more training data associated with sensitive groups. </a:t>
            </a:r>
          </a:p>
          <a:p>
            <a:endParaRPr lang="en-US" dirty="0"/>
          </a:p>
        </p:txBody>
      </p:sp>
      <p:sp>
        <p:nvSpPr>
          <p:cNvPr id="4" name="TextBox 3">
            <a:extLst>
              <a:ext uri="{FF2B5EF4-FFF2-40B4-BE49-F238E27FC236}">
                <a16:creationId xmlns:a16="http://schemas.microsoft.com/office/drawing/2014/main" id="{D5D86CA7-6D01-4670-9F2D-9CC41B67344E}"/>
              </a:ext>
            </a:extLst>
          </p:cNvPr>
          <p:cNvSpPr txBox="1"/>
          <p:nvPr/>
        </p:nvSpPr>
        <p:spPr>
          <a:xfrm>
            <a:off x="838200" y="5665569"/>
            <a:ext cx="9899469" cy="646331"/>
          </a:xfrm>
          <a:prstGeom prst="rect">
            <a:avLst/>
          </a:prstGeom>
          <a:noFill/>
        </p:spPr>
        <p:txBody>
          <a:bodyPr wrap="square">
            <a:spAutoFit/>
          </a:bodyPr>
          <a:lstStyle/>
          <a:p>
            <a:r>
              <a:rPr lang="en-US" sz="1800" b="0" i="0" u="none" strike="noStrike" dirty="0">
                <a:solidFill>
                  <a:srgbClr val="000000"/>
                </a:solidFill>
                <a:effectLst/>
              </a:rPr>
              <a:t>Josh Feast. (2019). 4 Ways to Address Gender Bias in AI. Harvard Business Review Online. November 20, 2019. </a:t>
            </a:r>
            <a:r>
              <a:rPr lang="en-US" sz="1800" b="0" i="0" u="sng" strike="noStrike" dirty="0">
                <a:solidFill>
                  <a:srgbClr val="1155CC"/>
                </a:solidFill>
                <a:effectLst/>
                <a:hlinkClick r:id="rId2"/>
              </a:rPr>
              <a:t>https://hbr.org/2019/11/4-ways-to-address-gender-bias-in-ai</a:t>
            </a:r>
            <a:r>
              <a:rPr lang="en-US" sz="1800" b="0" i="0" u="none" strike="noStrike" dirty="0">
                <a:solidFill>
                  <a:srgbClr val="000000"/>
                </a:solidFill>
                <a:effectLst/>
              </a:rPr>
              <a:t> </a:t>
            </a:r>
            <a:endParaRPr lang="en-US" dirty="0"/>
          </a:p>
        </p:txBody>
      </p:sp>
      <p:pic>
        <p:nvPicPr>
          <p:cNvPr id="6" name="Picture 5">
            <a:extLst>
              <a:ext uri="{FF2B5EF4-FFF2-40B4-BE49-F238E27FC236}">
                <a16:creationId xmlns:a16="http://schemas.microsoft.com/office/drawing/2014/main" id="{8BE4D09D-4D3D-4644-B925-8256B80D7E12}"/>
              </a:ext>
            </a:extLst>
          </p:cNvPr>
          <p:cNvPicPr>
            <a:picLocks noChangeAspect="1"/>
          </p:cNvPicPr>
          <p:nvPr/>
        </p:nvPicPr>
        <p:blipFill>
          <a:blip r:embed="rId3"/>
          <a:stretch>
            <a:fillRect/>
          </a:stretch>
        </p:blipFill>
        <p:spPr>
          <a:xfrm>
            <a:off x="4294089" y="4415377"/>
            <a:ext cx="4648849" cy="1219370"/>
          </a:xfrm>
          <a:prstGeom prst="rect">
            <a:avLst/>
          </a:prstGeom>
        </p:spPr>
      </p:pic>
    </p:spTree>
    <p:extLst>
      <p:ext uri="{BB962C8B-B14F-4D97-AF65-F5344CB8AC3E}">
        <p14:creationId xmlns:p14="http://schemas.microsoft.com/office/powerpoint/2010/main" val="1310129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2A864-6F6E-4980-8DEA-ACFF42D6A072}"/>
              </a:ext>
            </a:extLst>
          </p:cNvPr>
          <p:cNvSpPr>
            <a:spLocks noGrp="1"/>
          </p:cNvSpPr>
          <p:nvPr>
            <p:ph type="title"/>
          </p:nvPr>
        </p:nvSpPr>
        <p:spPr/>
        <p:txBody>
          <a:bodyPr/>
          <a:lstStyle/>
          <a:p>
            <a:r>
              <a:rPr lang="en-CA" dirty="0"/>
              <a:t>Data and Objectivity</a:t>
            </a:r>
            <a:endParaRPr lang="en-US" dirty="0"/>
          </a:p>
        </p:txBody>
      </p:sp>
      <p:sp>
        <p:nvSpPr>
          <p:cNvPr id="3" name="Content Placeholder 2">
            <a:extLst>
              <a:ext uri="{FF2B5EF4-FFF2-40B4-BE49-F238E27FC236}">
                <a16:creationId xmlns:a16="http://schemas.microsoft.com/office/drawing/2014/main" id="{0DD79BB7-E8C7-418D-8622-DBAF6252BBC2}"/>
              </a:ext>
            </a:extLst>
          </p:cNvPr>
          <p:cNvSpPr>
            <a:spLocks noGrp="1"/>
          </p:cNvSpPr>
          <p:nvPr>
            <p:ph idx="1"/>
          </p:nvPr>
        </p:nvSpPr>
        <p:spPr>
          <a:xfrm>
            <a:off x="838200" y="1388336"/>
            <a:ext cx="10657114" cy="2545489"/>
          </a:xfrm>
        </p:spPr>
        <p:txBody>
          <a:bodyPr>
            <a:normAutofit/>
          </a:bodyPr>
          <a:lstStyle/>
          <a:p>
            <a:r>
              <a:rPr lang="en-US" dirty="0"/>
              <a:t>Data should never be accepted on faith</a:t>
            </a:r>
          </a:p>
          <a:p>
            <a:r>
              <a:rPr lang="en-US" dirty="0"/>
              <a:t>There is no such thing as context-free data; data cannot manifest the kind of perfect objectivity that is sometimes imagined. </a:t>
            </a:r>
          </a:p>
          <a:p>
            <a:pPr lvl="1"/>
            <a:endParaRPr lang="en-US" dirty="0"/>
          </a:p>
        </p:txBody>
      </p:sp>
      <p:sp>
        <p:nvSpPr>
          <p:cNvPr id="5" name="TextBox 4">
            <a:extLst>
              <a:ext uri="{FF2B5EF4-FFF2-40B4-BE49-F238E27FC236}">
                <a16:creationId xmlns:a16="http://schemas.microsoft.com/office/drawing/2014/main" id="{9FCA61D5-CAF2-4561-A9DB-FF827E99F05C}"/>
              </a:ext>
            </a:extLst>
          </p:cNvPr>
          <p:cNvSpPr txBox="1"/>
          <p:nvPr/>
        </p:nvSpPr>
        <p:spPr>
          <a:xfrm>
            <a:off x="942703" y="6114629"/>
            <a:ext cx="6093822" cy="369332"/>
          </a:xfrm>
          <a:prstGeom prst="rect">
            <a:avLst/>
          </a:prstGeom>
          <a:noFill/>
        </p:spPr>
        <p:txBody>
          <a:bodyPr wrap="square">
            <a:spAutoFit/>
          </a:bodyPr>
          <a:lstStyle/>
          <a:p>
            <a:r>
              <a:rPr lang="en-US" dirty="0"/>
              <a:t>Eugenia Lee </a:t>
            </a:r>
            <a:r>
              <a:rPr lang="en-US" dirty="0">
                <a:hlinkClick r:id="rId2"/>
              </a:rPr>
              <a:t>https://slideplayer.com/slide/14962871/</a:t>
            </a:r>
            <a:r>
              <a:rPr lang="en-US" dirty="0"/>
              <a:t> </a:t>
            </a:r>
          </a:p>
        </p:txBody>
      </p:sp>
      <p:pic>
        <p:nvPicPr>
          <p:cNvPr id="7" name="Picture 6" descr="Diagram&#10;&#10;Description automatically generated">
            <a:extLst>
              <a:ext uri="{FF2B5EF4-FFF2-40B4-BE49-F238E27FC236}">
                <a16:creationId xmlns:a16="http://schemas.microsoft.com/office/drawing/2014/main" id="{D4397471-2C32-4D95-8732-2B82FED4C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9166" y="2945675"/>
            <a:ext cx="5918200" cy="2743200"/>
          </a:xfrm>
          <a:prstGeom prst="rect">
            <a:avLst/>
          </a:prstGeom>
        </p:spPr>
      </p:pic>
      <p:sp>
        <p:nvSpPr>
          <p:cNvPr id="9" name="TextBox 8">
            <a:extLst>
              <a:ext uri="{FF2B5EF4-FFF2-40B4-BE49-F238E27FC236}">
                <a16:creationId xmlns:a16="http://schemas.microsoft.com/office/drawing/2014/main" id="{F3AB5253-0C0E-46E1-9151-E26DB66F7089}"/>
              </a:ext>
            </a:extLst>
          </p:cNvPr>
          <p:cNvSpPr txBox="1"/>
          <p:nvPr/>
        </p:nvSpPr>
        <p:spPr>
          <a:xfrm>
            <a:off x="6932022" y="6169709"/>
            <a:ext cx="4768670" cy="369332"/>
          </a:xfrm>
          <a:prstGeom prst="rect">
            <a:avLst/>
          </a:prstGeom>
          <a:noFill/>
        </p:spPr>
        <p:txBody>
          <a:bodyPr wrap="square">
            <a:spAutoFit/>
          </a:bodyPr>
          <a:lstStyle/>
          <a:p>
            <a:r>
              <a:rPr lang="en-US" dirty="0">
                <a:hlinkClick r:id="rId4"/>
              </a:rPr>
              <a:t>https://emotionalcompetency.com/sci/sm6.htm</a:t>
            </a:r>
            <a:r>
              <a:rPr lang="en-US" dirty="0"/>
              <a:t> </a:t>
            </a:r>
          </a:p>
        </p:txBody>
      </p:sp>
      <p:sp>
        <p:nvSpPr>
          <p:cNvPr id="13" name="TextBox 12">
            <a:extLst>
              <a:ext uri="{FF2B5EF4-FFF2-40B4-BE49-F238E27FC236}">
                <a16:creationId xmlns:a16="http://schemas.microsoft.com/office/drawing/2014/main" id="{DFE66B5B-9EC1-4A51-8491-8897D4F01D1E}"/>
              </a:ext>
            </a:extLst>
          </p:cNvPr>
          <p:cNvSpPr txBox="1"/>
          <p:nvPr/>
        </p:nvSpPr>
        <p:spPr>
          <a:xfrm>
            <a:off x="838200" y="2771304"/>
            <a:ext cx="4183018" cy="2031325"/>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Lisa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Gitelman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and Virginia Jackson point out in the introduction to the aptly titled “Raw Data Is an Oxymoron“ (2013)</a:t>
            </a:r>
          </a:p>
        </p:txBody>
      </p:sp>
      <p:sp>
        <p:nvSpPr>
          <p:cNvPr id="15" name="TextBox 14">
            <a:extLst>
              <a:ext uri="{FF2B5EF4-FFF2-40B4-BE49-F238E27FC236}">
                <a16:creationId xmlns:a16="http://schemas.microsoft.com/office/drawing/2014/main" id="{BBCF9A02-F1CD-4E1B-8F67-C66D8AD1FD25}"/>
              </a:ext>
            </a:extLst>
          </p:cNvPr>
          <p:cNvSpPr txBox="1"/>
          <p:nvPr/>
        </p:nvSpPr>
        <p:spPr>
          <a:xfrm>
            <a:off x="433251" y="5188812"/>
            <a:ext cx="6093822" cy="480131"/>
          </a:xfrm>
          <a:prstGeom prst="rect">
            <a:avLst/>
          </a:prstGeom>
          <a:noFill/>
        </p:spPr>
        <p:txBody>
          <a:bodyPr wrap="square">
            <a:spAutoFit/>
          </a:bodyPr>
          <a:lstStyle/>
          <a:p>
            <a:pPr marR="0" lvl="1" algn="l" defTabSz="914400" rtl="0" eaLnBrk="1" fontAlgn="auto" latinLnBrk="0" hangingPunct="1">
              <a:lnSpc>
                <a:spcPct val="90000"/>
              </a:lnSpc>
              <a:spcBef>
                <a:spcPts val="50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All from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Radan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2019: 16</a:t>
            </a:r>
          </a:p>
        </p:txBody>
      </p:sp>
    </p:spTree>
    <p:extLst>
      <p:ext uri="{BB962C8B-B14F-4D97-AF65-F5344CB8AC3E}">
        <p14:creationId xmlns:p14="http://schemas.microsoft.com/office/powerpoint/2010/main" val="1722070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68A41-1638-41D2-A0DA-5C3C2AFC0764}"/>
              </a:ext>
            </a:extLst>
          </p:cNvPr>
          <p:cNvSpPr>
            <a:spLocks noGrp="1"/>
          </p:cNvSpPr>
          <p:nvPr>
            <p:ph type="title"/>
          </p:nvPr>
        </p:nvSpPr>
        <p:spPr/>
        <p:txBody>
          <a:bodyPr/>
          <a:lstStyle/>
          <a:p>
            <a:r>
              <a:rPr lang="en-CA" dirty="0"/>
              <a:t>Data Risks</a:t>
            </a:r>
            <a:endParaRPr lang="en-US" dirty="0"/>
          </a:p>
        </p:txBody>
      </p:sp>
      <p:sp>
        <p:nvSpPr>
          <p:cNvPr id="3" name="Content Placeholder 2">
            <a:extLst>
              <a:ext uri="{FF2B5EF4-FFF2-40B4-BE49-F238E27FC236}">
                <a16:creationId xmlns:a16="http://schemas.microsoft.com/office/drawing/2014/main" id="{D759B65F-5FBA-4F48-BCB1-7915E5A793F6}"/>
              </a:ext>
            </a:extLst>
          </p:cNvPr>
          <p:cNvSpPr>
            <a:spLocks noGrp="1"/>
          </p:cNvSpPr>
          <p:nvPr>
            <p:ph idx="1"/>
          </p:nvPr>
        </p:nvSpPr>
        <p:spPr>
          <a:xfrm>
            <a:off x="838200" y="1825625"/>
            <a:ext cx="9703526" cy="4351338"/>
          </a:xfrm>
        </p:spPr>
        <p:txBody>
          <a:bodyPr>
            <a:normAutofit/>
          </a:bodyPr>
          <a:lstStyle/>
          <a:p>
            <a:pPr>
              <a:lnSpc>
                <a:spcPct val="50000"/>
              </a:lnSpc>
              <a:spcBef>
                <a:spcPts val="1200"/>
              </a:spcBef>
            </a:pPr>
            <a:r>
              <a:rPr lang="en-US" sz="2000" dirty="0"/>
              <a:t>The danger of stale and outdated data (Cohen, et.al., 2014)</a:t>
            </a:r>
          </a:p>
          <a:p>
            <a:pPr>
              <a:lnSpc>
                <a:spcPct val="50000"/>
              </a:lnSpc>
              <a:spcBef>
                <a:spcPts val="1200"/>
              </a:spcBef>
            </a:pPr>
            <a:r>
              <a:rPr lang="en-US" sz="2000" dirty="0"/>
              <a:t>Sensitive files subject to regulations like GDPR, HIPAA and PCI (Varonis, 2019)</a:t>
            </a:r>
          </a:p>
          <a:p>
            <a:pPr>
              <a:lnSpc>
                <a:spcPct val="50000"/>
              </a:lnSpc>
              <a:spcBef>
                <a:spcPts val="1200"/>
              </a:spcBef>
            </a:pPr>
            <a:r>
              <a:rPr lang="en-US" sz="2000" dirty="0"/>
              <a:t>Lack of space, time, and social context limitation on scope of data (Hand, 2018)</a:t>
            </a:r>
          </a:p>
          <a:p>
            <a:pPr>
              <a:lnSpc>
                <a:spcPct val="50000"/>
              </a:lnSpc>
              <a:spcBef>
                <a:spcPts val="1200"/>
              </a:spcBef>
            </a:pPr>
            <a:r>
              <a:rPr lang="en-US" sz="2000" dirty="0"/>
              <a:t>Use for unexpected purposes and to reveal unexpected information</a:t>
            </a:r>
          </a:p>
          <a:p>
            <a:pPr>
              <a:lnSpc>
                <a:spcPct val="50000"/>
              </a:lnSpc>
              <a:spcBef>
                <a:spcPts val="1200"/>
              </a:spcBef>
            </a:pPr>
            <a:r>
              <a:rPr lang="en-US" sz="2000" dirty="0"/>
              <a:t>Risk of exceptional intrusiveness since</a:t>
            </a:r>
          </a:p>
          <a:p>
            <a:pPr>
              <a:lnSpc>
                <a:spcPct val="50000"/>
              </a:lnSpc>
              <a:spcBef>
                <a:spcPts val="1200"/>
              </a:spcBef>
            </a:pPr>
            <a:r>
              <a:rPr lang="en-US" sz="2000" dirty="0"/>
              <a:t>Potential for misuse, privacy breach, blackmail, and other crimes.</a:t>
            </a:r>
          </a:p>
          <a:p>
            <a:pPr>
              <a:lnSpc>
                <a:spcPct val="50000"/>
              </a:lnSpc>
              <a:spcBef>
                <a:spcPts val="1200"/>
              </a:spcBef>
            </a:pPr>
            <a:r>
              <a:rPr lang="en-US" sz="2000" dirty="0"/>
              <a:t>Ghost users and accounts</a:t>
            </a:r>
          </a:p>
          <a:p>
            <a:pPr marL="0" indent="0">
              <a:buNone/>
            </a:pPr>
            <a:r>
              <a:rPr lang="en-US" dirty="0"/>
              <a:t>We need to be clear about who benefits and who incurs the risk</a:t>
            </a:r>
          </a:p>
          <a:p>
            <a:endParaRPr lang="en-US" dirty="0"/>
          </a:p>
        </p:txBody>
      </p:sp>
      <p:sp>
        <p:nvSpPr>
          <p:cNvPr id="5" name="TextBox 4">
            <a:extLst>
              <a:ext uri="{FF2B5EF4-FFF2-40B4-BE49-F238E27FC236}">
                <a16:creationId xmlns:a16="http://schemas.microsoft.com/office/drawing/2014/main" id="{91EC4973-98D2-4531-B95B-320D4EB38689}"/>
              </a:ext>
            </a:extLst>
          </p:cNvPr>
          <p:cNvSpPr txBox="1"/>
          <p:nvPr/>
        </p:nvSpPr>
        <p:spPr>
          <a:xfrm>
            <a:off x="838199" y="6176963"/>
            <a:ext cx="9167949" cy="369332"/>
          </a:xfrm>
          <a:prstGeom prst="rect">
            <a:avLst/>
          </a:prstGeom>
          <a:noFill/>
        </p:spPr>
        <p:txBody>
          <a:bodyPr wrap="square">
            <a:spAutoFit/>
          </a:bodyPr>
          <a:lstStyle/>
          <a:p>
            <a:r>
              <a:rPr lang="en-US" dirty="0">
                <a:hlinkClick r:id="rId2"/>
              </a:rPr>
              <a:t>https://www.varonis.com/blog/data-risk-report-highlights-2019/</a:t>
            </a:r>
            <a:r>
              <a:rPr lang="en-US" dirty="0"/>
              <a:t> </a:t>
            </a:r>
          </a:p>
        </p:txBody>
      </p:sp>
      <p:pic>
        <p:nvPicPr>
          <p:cNvPr id="7" name="Picture 6">
            <a:extLst>
              <a:ext uri="{FF2B5EF4-FFF2-40B4-BE49-F238E27FC236}">
                <a16:creationId xmlns:a16="http://schemas.microsoft.com/office/drawing/2014/main" id="{C7983F48-EB15-4C63-8162-1EB4DF550EE1}"/>
              </a:ext>
            </a:extLst>
          </p:cNvPr>
          <p:cNvPicPr>
            <a:picLocks noChangeAspect="1"/>
          </p:cNvPicPr>
          <p:nvPr/>
        </p:nvPicPr>
        <p:blipFill>
          <a:blip r:embed="rId3"/>
          <a:stretch>
            <a:fillRect/>
          </a:stretch>
        </p:blipFill>
        <p:spPr>
          <a:xfrm>
            <a:off x="838199" y="4458981"/>
            <a:ext cx="6085115" cy="1583045"/>
          </a:xfrm>
          <a:prstGeom prst="rect">
            <a:avLst/>
          </a:prstGeom>
        </p:spPr>
      </p:pic>
    </p:spTree>
    <p:extLst>
      <p:ext uri="{BB962C8B-B14F-4D97-AF65-F5344CB8AC3E}">
        <p14:creationId xmlns:p14="http://schemas.microsoft.com/office/powerpoint/2010/main" val="3826598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983</Words>
  <Application>Microsoft Office PowerPoint</Application>
  <PresentationFormat>Widescreen</PresentationFormat>
  <Paragraphs>65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Working With Data</vt:lpstr>
      <vt:lpstr>Combining Data</vt:lpstr>
      <vt:lpstr>Unpacking Implications</vt:lpstr>
      <vt:lpstr>Bias (Causes)</vt:lpstr>
      <vt:lpstr>Bias (Types)</vt:lpstr>
      <vt:lpstr>Cognitive Bias Codex</vt:lpstr>
      <vt:lpstr>Bias (Remedies)</vt:lpstr>
      <vt:lpstr>Data and Objectivity</vt:lpstr>
      <vt:lpstr>Data Risks</vt:lpstr>
      <vt:lpstr>Data Tracing</vt:lpstr>
      <vt:lpstr>Data Ownership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dc:title>
  <dc:creator>Stephen Downes</dc:creator>
  <cp:lastModifiedBy>Stephen Downes</cp:lastModifiedBy>
  <cp:revision>3</cp:revision>
  <dcterms:created xsi:type="dcterms:W3CDTF">2021-12-04T17:22:04Z</dcterms:created>
  <dcterms:modified xsi:type="dcterms:W3CDTF">2021-12-04T23:05:08Z</dcterms:modified>
</cp:coreProperties>
</file>