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06" autoAdjust="0"/>
    <p:restoredTop sz="94660"/>
  </p:normalViewPr>
  <p:slideViewPr>
    <p:cSldViewPr snapToGrid="0">
      <p:cViewPr varScale="1">
        <p:scale>
          <a:sx n="63" d="100"/>
          <a:sy n="63" d="100"/>
        </p:scale>
        <p:origin x="84" y="1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2084-3DC5-4071-8329-262BF088E7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85765-990D-4310-AA2D-C37B0ED10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FFA3E-0489-468B-AC56-7797B5ACBC65}"/>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44EC4095-4A3B-4499-83A2-0AB076935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0BDEC-947E-4BEA-866A-0D036AAF7625}"/>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93243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CCEB-B720-45B9-AC6B-709500B07C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04BA0-1629-4BD9-85A9-8CB738A686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433A1-74A6-4AEC-A1FC-F7AC9F4D5CD2}"/>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AB97B1AF-D066-4B0F-9159-B103D71C3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E5023-1138-48AB-9186-5B8C24510B58}"/>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121668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EC9275-CB94-41D7-A1D7-C3EF4BBD71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E6771D-77B9-475C-9161-B14B148AEC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D5480-D7A4-4B74-BF6A-C58D81A2F6E3}"/>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0B214BF9-2DFB-49CD-A70C-B7FB4E0AE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0B581-E233-4514-8FF5-B2D0227B7AB7}"/>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15876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9CED-61B3-425D-ADC6-E15F95199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A4B9D-8305-4AA9-8C49-7BFEB5FC60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DB859-7955-4661-80FC-A4C16D530A8E}"/>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958C8D9F-D74E-46F2-A303-6D87654AF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28439-D08B-45B3-8530-E0035D911485}"/>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338966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DC35-D244-4C26-8845-AB7132563B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F94AE9-C4A7-4E05-AEEA-B895F0A88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9B2918-918C-44AD-B3DA-49C73BA7459C}"/>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B2918C1A-2F7D-4C3E-BEB3-8CF858A3F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90D9E-A153-41A7-9027-8F83AAAF8F98}"/>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60757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4F7F-C9E2-4F9A-80DC-E7EC362DC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526808-199D-4E22-BDB9-0B19F6B31C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15A3C-7F6B-4359-95C4-0DEC972AB4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DBD48C-5357-4275-95BB-A43690056EC9}"/>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6" name="Footer Placeholder 5">
            <a:extLst>
              <a:ext uri="{FF2B5EF4-FFF2-40B4-BE49-F238E27FC236}">
                <a16:creationId xmlns:a16="http://schemas.microsoft.com/office/drawing/2014/main" id="{C84F2FFD-6E5A-45FA-A16F-880243E93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0DD38-80F1-497A-A58A-7B79E30870C3}"/>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202679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5B42-A894-45E2-852D-A4B0B49474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4061B9-9956-48F3-96D1-BDF96270B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A44E0-53CC-4BCA-A535-A08F571A26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0D2210-42F0-4DFF-ADF2-D1162FBD9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40454F-D5D5-4BDE-9D32-0A41721188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908834-3493-4484-B4CF-1C270439552D}"/>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8" name="Footer Placeholder 7">
            <a:extLst>
              <a:ext uri="{FF2B5EF4-FFF2-40B4-BE49-F238E27FC236}">
                <a16:creationId xmlns:a16="http://schemas.microsoft.com/office/drawing/2014/main" id="{B4A4F131-6378-4518-AF0F-24E9FE9B15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0283A9-9207-4E15-BE55-68453BE86179}"/>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376290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9684-EE1A-49D8-9C31-1818D80B93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A5174-1942-4487-A256-BB39FFA9674B}"/>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4" name="Footer Placeholder 3">
            <a:extLst>
              <a:ext uri="{FF2B5EF4-FFF2-40B4-BE49-F238E27FC236}">
                <a16:creationId xmlns:a16="http://schemas.microsoft.com/office/drawing/2014/main" id="{75E26990-2242-4B80-AA88-A5DE558680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4A9DC3-A3CB-4D00-A618-B769B58FE8A9}"/>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284971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16D72-B4D2-4AA8-ACB5-DBA1D1BCFEB3}"/>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3" name="Footer Placeholder 2">
            <a:extLst>
              <a:ext uri="{FF2B5EF4-FFF2-40B4-BE49-F238E27FC236}">
                <a16:creationId xmlns:a16="http://schemas.microsoft.com/office/drawing/2014/main" id="{1137FF38-BE8D-4646-9667-505232B1C0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B62921-E267-4ADC-A1BD-EFD4C5B8386C}"/>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204417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42EE-838E-4639-BD11-307768000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D3C941-92FE-4AE4-8DDA-C3DD8FB62C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EE1F16-D4AC-4E5E-A490-CE25A2F78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F8EC7-B0EA-49F2-B0F1-F7F4F65C24A1}"/>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6" name="Footer Placeholder 5">
            <a:extLst>
              <a:ext uri="{FF2B5EF4-FFF2-40B4-BE49-F238E27FC236}">
                <a16:creationId xmlns:a16="http://schemas.microsoft.com/office/drawing/2014/main" id="{C97BB23C-A122-4FA1-9187-5B296CD61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459D3-7A76-4730-A522-BDD51BC6275F}"/>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354631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B7B8-84CC-4D3F-B98D-6371C2FB7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19F265-B517-4CDB-BFAE-79747321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08E115-406C-4BA1-863D-B7727B0C9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C6658-8E91-415E-9A44-EDB4E0A78B0D}"/>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6" name="Footer Placeholder 5">
            <a:extLst>
              <a:ext uri="{FF2B5EF4-FFF2-40B4-BE49-F238E27FC236}">
                <a16:creationId xmlns:a16="http://schemas.microsoft.com/office/drawing/2014/main" id="{CD0133CE-0A45-44BA-AA3E-B83E7186B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A510F-0E79-45CA-A946-36F3204B8753}"/>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389468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7839DE-E784-4E8A-B725-CF75BC96F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4F0CE-0123-46B8-A9D8-B3F44370A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D1382-A16B-440D-9397-96356A9F83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93EC6A7F-8A47-4586-9155-21E10997E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187A70-C098-4AC6-83CB-957039B818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6C3E3-312E-476F-A3BA-FCEAC6EA58A4}" type="slidenum">
              <a:rPr lang="en-US" smtClean="0"/>
              <a:t>‹#›</a:t>
            </a:fld>
            <a:endParaRPr lang="en-US"/>
          </a:p>
        </p:txBody>
      </p:sp>
    </p:spTree>
    <p:extLst>
      <p:ext uri="{BB962C8B-B14F-4D97-AF65-F5344CB8AC3E}">
        <p14:creationId xmlns:p14="http://schemas.microsoft.com/office/powerpoint/2010/main" val="138256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Data"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searchdatamanagement.techtarget.com/definition/data"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www.analyticsvidhya.com/blog/2021/04/statistics-and-probability-concepts-for-data-scienc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ired.com/2008/06/pb-theory/"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hi.ac.uk/san/waysofbeing/data/communication-zangana-boyd-2012.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hi.ac.uk/san/waysofbeing/data/communication-zangana-boyd-2012.pdf" TargetMode="External"/><Relationship Id="rId1" Type="http://schemas.openxmlformats.org/officeDocument/2006/relationships/slideLayout" Target="../slideLayouts/slideLayout2.xml"/><Relationship Id="rId4" Type="http://schemas.openxmlformats.org/officeDocument/2006/relationships/hyperlink" Target="https://www.odni.gov/files/PE/Documents/2---2017-AEP_Community-Resilienc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ocietyandspace.org/articles/what-does-a-critical-data-studies-look-like-and-why-do-we-car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press.lib.uts.edu.au/journals/index.php/JLA/article/view/6589/7307"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gunjan-aggarwal.medium.com/six-steps-to-data-maturity-a-maturity-model-for-data-management-while-adopting-a-cdp-52575663fbd6"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trees&#10;&#10;Description automatically generated with medium confidence">
            <a:extLst>
              <a:ext uri="{FF2B5EF4-FFF2-40B4-BE49-F238E27FC236}">
                <a16:creationId xmlns:a16="http://schemas.microsoft.com/office/drawing/2014/main" id="{51B89F02-BBE5-4DFA-9CE4-A5773795455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DDE41385-2E87-4013-A014-47B8D6809912}"/>
              </a:ext>
            </a:extLst>
          </p:cNvPr>
          <p:cNvSpPr>
            <a:spLocks noGrp="1"/>
          </p:cNvSpPr>
          <p:nvPr>
            <p:ph type="ctrTitle"/>
          </p:nvPr>
        </p:nvSpPr>
        <p:spPr>
          <a:xfrm>
            <a:off x="1524000" y="1122362"/>
            <a:ext cx="9144000" cy="2900518"/>
          </a:xfrm>
        </p:spPr>
        <p:txBody>
          <a:bodyPr>
            <a:normAutofit/>
          </a:bodyPr>
          <a:lstStyle/>
          <a:p>
            <a:r>
              <a:rPr lang="en-CA">
                <a:solidFill>
                  <a:srgbClr val="FFFFFF"/>
                </a:solidFill>
              </a:rPr>
              <a:t>Data</a:t>
            </a:r>
            <a:endParaRPr lang="en-US">
              <a:solidFill>
                <a:srgbClr val="FFFFFF"/>
              </a:solidFill>
            </a:endParaRPr>
          </a:p>
        </p:txBody>
      </p:sp>
      <p:sp>
        <p:nvSpPr>
          <p:cNvPr id="3" name="Subtitle 2">
            <a:extLst>
              <a:ext uri="{FF2B5EF4-FFF2-40B4-BE49-F238E27FC236}">
                <a16:creationId xmlns:a16="http://schemas.microsoft.com/office/drawing/2014/main" id="{F209A4EC-32C4-4D3F-B8CF-3032722C4E53}"/>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December 4, 2021</a:t>
            </a:r>
            <a:endParaRPr lang="en-US">
              <a:solidFill>
                <a:srgbClr val="FFFFFF"/>
              </a:solidFill>
            </a:endParaRPr>
          </a:p>
        </p:txBody>
      </p:sp>
    </p:spTree>
    <p:extLst>
      <p:ext uri="{BB962C8B-B14F-4D97-AF65-F5344CB8AC3E}">
        <p14:creationId xmlns:p14="http://schemas.microsoft.com/office/powerpoint/2010/main" val="14858107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F050-8CFD-441E-992F-090F79FFB60D}"/>
              </a:ext>
            </a:extLst>
          </p:cNvPr>
          <p:cNvSpPr>
            <a:spLocks noGrp="1"/>
          </p:cNvSpPr>
          <p:nvPr>
            <p:ph type="title"/>
          </p:nvPr>
        </p:nvSpPr>
        <p:spPr/>
        <p:txBody>
          <a:bodyPr/>
          <a:lstStyle/>
          <a:p>
            <a:r>
              <a:rPr lang="en-CA" dirty="0"/>
              <a:t>Data</a:t>
            </a:r>
            <a:endParaRPr lang="en-US" dirty="0"/>
          </a:p>
        </p:txBody>
      </p:sp>
      <p:pic>
        <p:nvPicPr>
          <p:cNvPr id="5" name="Content Placeholder 4">
            <a:extLst>
              <a:ext uri="{FF2B5EF4-FFF2-40B4-BE49-F238E27FC236}">
                <a16:creationId xmlns:a16="http://schemas.microsoft.com/office/drawing/2014/main" id="{9335BF0F-0BCD-4D0C-BD09-A25E704303DF}"/>
              </a:ext>
            </a:extLst>
          </p:cNvPr>
          <p:cNvPicPr>
            <a:picLocks noGrp="1" noChangeAspect="1"/>
          </p:cNvPicPr>
          <p:nvPr>
            <p:ph idx="1"/>
          </p:nvPr>
        </p:nvPicPr>
        <p:blipFill>
          <a:blip r:embed="rId2"/>
          <a:stretch>
            <a:fillRect/>
          </a:stretch>
        </p:blipFill>
        <p:spPr>
          <a:xfrm>
            <a:off x="1688123" y="1481577"/>
            <a:ext cx="8144038" cy="4655454"/>
          </a:xfrm>
        </p:spPr>
      </p:pic>
      <p:sp>
        <p:nvSpPr>
          <p:cNvPr id="7" name="TextBox 6">
            <a:extLst>
              <a:ext uri="{FF2B5EF4-FFF2-40B4-BE49-F238E27FC236}">
                <a16:creationId xmlns:a16="http://schemas.microsoft.com/office/drawing/2014/main" id="{BDDC516D-1B1A-4C9D-ADDE-40B1CAF5A3C5}"/>
              </a:ext>
            </a:extLst>
          </p:cNvPr>
          <p:cNvSpPr txBox="1"/>
          <p:nvPr/>
        </p:nvSpPr>
        <p:spPr>
          <a:xfrm>
            <a:off x="1688123" y="6123543"/>
            <a:ext cx="6093068" cy="646331"/>
          </a:xfrm>
          <a:prstGeom prst="rect">
            <a:avLst/>
          </a:prstGeom>
          <a:noFill/>
        </p:spPr>
        <p:txBody>
          <a:bodyPr wrap="square">
            <a:spAutoFit/>
          </a:bodyPr>
          <a:lstStyle/>
          <a:p>
            <a:r>
              <a:rPr lang="en-US" dirty="0">
                <a:hlinkClick r:id="rId3"/>
              </a:rPr>
              <a:t>https://www.google.com/search?q=what+is+data</a:t>
            </a:r>
          </a:p>
          <a:p>
            <a:r>
              <a:rPr lang="en-US" dirty="0">
                <a:hlinkClick r:id="rId3"/>
              </a:rPr>
              <a:t>https://en.wikipedia.org/wiki/Data</a:t>
            </a:r>
            <a:r>
              <a:rPr lang="en-US" dirty="0"/>
              <a:t> </a:t>
            </a:r>
          </a:p>
        </p:txBody>
      </p:sp>
      <p:pic>
        <p:nvPicPr>
          <p:cNvPr id="9" name="Picture 8" descr="Graphical user interface, application&#10;&#10;Description automatically generated">
            <a:extLst>
              <a:ext uri="{FF2B5EF4-FFF2-40B4-BE49-F238E27FC236}">
                <a16:creationId xmlns:a16="http://schemas.microsoft.com/office/drawing/2014/main" id="{798D0D3F-71FB-4B88-80B7-5A089F234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9819" y="720969"/>
            <a:ext cx="2857500" cy="2971800"/>
          </a:xfrm>
          <a:prstGeom prst="rect">
            <a:avLst/>
          </a:prstGeom>
        </p:spPr>
      </p:pic>
    </p:spTree>
    <p:extLst>
      <p:ext uri="{BB962C8B-B14F-4D97-AF65-F5344CB8AC3E}">
        <p14:creationId xmlns:p14="http://schemas.microsoft.com/office/powerpoint/2010/main" val="387165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0DA5CD85-6D6B-496A-935A-ABDAD092C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544" y="1642789"/>
            <a:ext cx="6285139" cy="3572422"/>
          </a:xfrm>
          <a:prstGeom prst="rect">
            <a:avLst/>
          </a:prstGeom>
        </p:spPr>
      </p:pic>
      <p:sp>
        <p:nvSpPr>
          <p:cNvPr id="2" name="Title 1">
            <a:extLst>
              <a:ext uri="{FF2B5EF4-FFF2-40B4-BE49-F238E27FC236}">
                <a16:creationId xmlns:a16="http://schemas.microsoft.com/office/drawing/2014/main" id="{8A438FC1-9701-4456-B475-ADBF35C3B23F}"/>
              </a:ext>
            </a:extLst>
          </p:cNvPr>
          <p:cNvSpPr>
            <a:spLocks noGrp="1"/>
          </p:cNvSpPr>
          <p:nvPr>
            <p:ph type="title"/>
          </p:nvPr>
        </p:nvSpPr>
        <p:spPr/>
        <p:txBody>
          <a:bodyPr/>
          <a:lstStyle/>
          <a:p>
            <a:r>
              <a:rPr lang="en-CA" dirty="0"/>
              <a:t>Data for Computation</a:t>
            </a:r>
            <a:endParaRPr lang="en-US" dirty="0"/>
          </a:p>
        </p:txBody>
      </p:sp>
      <p:sp>
        <p:nvSpPr>
          <p:cNvPr id="3" name="Content Placeholder 2">
            <a:extLst>
              <a:ext uri="{FF2B5EF4-FFF2-40B4-BE49-F238E27FC236}">
                <a16:creationId xmlns:a16="http://schemas.microsoft.com/office/drawing/2014/main" id="{C5AC6A69-0E92-43D7-922F-FB1DBA67B9D0}"/>
              </a:ext>
            </a:extLst>
          </p:cNvPr>
          <p:cNvSpPr>
            <a:spLocks noGrp="1"/>
          </p:cNvSpPr>
          <p:nvPr>
            <p:ph idx="1"/>
          </p:nvPr>
        </p:nvSpPr>
        <p:spPr>
          <a:xfrm>
            <a:off x="838201" y="1825625"/>
            <a:ext cx="5446486" cy="4351338"/>
          </a:xfrm>
        </p:spPr>
        <p:txBody>
          <a:bodyPr/>
          <a:lstStyle/>
          <a:p>
            <a:r>
              <a:rPr lang="en-US" dirty="0"/>
              <a:t>data is information that has been translated into a form that is efficient for movement or processing. </a:t>
            </a:r>
          </a:p>
          <a:p>
            <a:r>
              <a:rPr lang="en-US" dirty="0"/>
              <a:t>data is information converted into binary digital form</a:t>
            </a:r>
          </a:p>
          <a:p>
            <a:r>
              <a:rPr lang="en-US" dirty="0"/>
              <a:t>Raw data is a term used to describe data in its most basic digital format.</a:t>
            </a:r>
          </a:p>
          <a:p>
            <a:endParaRPr lang="en-US" dirty="0"/>
          </a:p>
        </p:txBody>
      </p:sp>
      <p:sp>
        <p:nvSpPr>
          <p:cNvPr id="5" name="TextBox 4">
            <a:extLst>
              <a:ext uri="{FF2B5EF4-FFF2-40B4-BE49-F238E27FC236}">
                <a16:creationId xmlns:a16="http://schemas.microsoft.com/office/drawing/2014/main" id="{C6DFE14A-ACED-43B2-B77E-A2551FD07213}"/>
              </a:ext>
            </a:extLst>
          </p:cNvPr>
          <p:cNvSpPr txBox="1"/>
          <p:nvPr/>
        </p:nvSpPr>
        <p:spPr>
          <a:xfrm>
            <a:off x="838199" y="6031210"/>
            <a:ext cx="9800771" cy="646331"/>
          </a:xfrm>
          <a:prstGeom prst="rect">
            <a:avLst/>
          </a:prstGeom>
          <a:noFill/>
        </p:spPr>
        <p:txBody>
          <a:bodyPr wrap="square">
            <a:spAutoFit/>
          </a:bodyPr>
          <a:lstStyle/>
          <a:p>
            <a:r>
              <a:rPr lang="en-US" dirty="0"/>
              <a:t>Jack Vaughan </a:t>
            </a:r>
            <a:r>
              <a:rPr lang="en-US" dirty="0">
                <a:hlinkClick r:id="rId3"/>
              </a:rPr>
              <a:t>https://searchdatamanagement.techtarget.com/definition/data</a:t>
            </a:r>
            <a:endParaRPr lang="en-US" dirty="0"/>
          </a:p>
          <a:p>
            <a:r>
              <a:rPr lang="en-US" dirty="0">
                <a:hlinkClick r:id="rId4"/>
              </a:rPr>
              <a:t>https://www.analyticsvidhya.com/blog/2021/04/statistics-and-probability-concepts-for-data-science/</a:t>
            </a:r>
            <a:r>
              <a:rPr lang="en-US" dirty="0"/>
              <a:t>  </a:t>
            </a:r>
          </a:p>
        </p:txBody>
      </p:sp>
    </p:spTree>
    <p:extLst>
      <p:ext uri="{BB962C8B-B14F-4D97-AF65-F5344CB8AC3E}">
        <p14:creationId xmlns:p14="http://schemas.microsoft.com/office/powerpoint/2010/main" val="2240924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1787-B526-436B-9B73-FE3C389833AB}"/>
              </a:ext>
            </a:extLst>
          </p:cNvPr>
          <p:cNvSpPr>
            <a:spLocks noGrp="1"/>
          </p:cNvSpPr>
          <p:nvPr>
            <p:ph type="title"/>
          </p:nvPr>
        </p:nvSpPr>
        <p:spPr/>
        <p:txBody>
          <a:bodyPr/>
          <a:lstStyle/>
          <a:p>
            <a:r>
              <a:rPr lang="en-CA" dirty="0"/>
              <a:t>Data and the End of Theory</a:t>
            </a:r>
            <a:endParaRPr lang="en-US" dirty="0"/>
          </a:p>
        </p:txBody>
      </p:sp>
      <p:sp>
        <p:nvSpPr>
          <p:cNvPr id="3" name="Content Placeholder 2">
            <a:extLst>
              <a:ext uri="{FF2B5EF4-FFF2-40B4-BE49-F238E27FC236}">
                <a16:creationId xmlns:a16="http://schemas.microsoft.com/office/drawing/2014/main" id="{BECF5CF6-69AF-49CA-BB19-749326C42AFD}"/>
              </a:ext>
            </a:extLst>
          </p:cNvPr>
          <p:cNvSpPr>
            <a:spLocks noGrp="1"/>
          </p:cNvSpPr>
          <p:nvPr>
            <p:ph idx="1"/>
          </p:nvPr>
        </p:nvSpPr>
        <p:spPr>
          <a:xfrm>
            <a:off x="738414" y="4892325"/>
            <a:ext cx="10515600" cy="908277"/>
          </a:xfrm>
        </p:spPr>
        <p:txBody>
          <a:bodyPr>
            <a:normAutofit fontScale="85000" lnSpcReduction="20000"/>
          </a:bodyPr>
          <a:lstStyle/>
          <a:p>
            <a:pPr marL="0" indent="0">
              <a:buNone/>
            </a:pPr>
            <a:r>
              <a:rPr lang="en-US" dirty="0"/>
              <a:t>“This is a world where massive amounts of data and applied mathematics replace every other tool that might be brought to bear. Out with every theory of human behavior, from linguistics to sociology. Forget taxonomy, ontology, and psychology.” </a:t>
            </a:r>
          </a:p>
        </p:txBody>
      </p:sp>
      <p:pic>
        <p:nvPicPr>
          <p:cNvPr id="5" name="Picture 4">
            <a:extLst>
              <a:ext uri="{FF2B5EF4-FFF2-40B4-BE49-F238E27FC236}">
                <a16:creationId xmlns:a16="http://schemas.microsoft.com/office/drawing/2014/main" id="{08AC95FA-21CE-48FF-98A1-64AFF2FFE760}"/>
              </a:ext>
            </a:extLst>
          </p:cNvPr>
          <p:cNvPicPr>
            <a:picLocks noChangeAspect="1"/>
          </p:cNvPicPr>
          <p:nvPr/>
        </p:nvPicPr>
        <p:blipFill>
          <a:blip r:embed="rId2"/>
          <a:stretch>
            <a:fillRect/>
          </a:stretch>
        </p:blipFill>
        <p:spPr>
          <a:xfrm>
            <a:off x="1590237" y="1348343"/>
            <a:ext cx="8555249" cy="3471507"/>
          </a:xfrm>
          <a:prstGeom prst="rect">
            <a:avLst/>
          </a:prstGeom>
        </p:spPr>
      </p:pic>
      <p:sp>
        <p:nvSpPr>
          <p:cNvPr id="7" name="TextBox 6">
            <a:extLst>
              <a:ext uri="{FF2B5EF4-FFF2-40B4-BE49-F238E27FC236}">
                <a16:creationId xmlns:a16="http://schemas.microsoft.com/office/drawing/2014/main" id="{F39B555C-D273-4366-AF79-4D7D42366DEE}"/>
              </a:ext>
            </a:extLst>
          </p:cNvPr>
          <p:cNvSpPr txBox="1"/>
          <p:nvPr/>
        </p:nvSpPr>
        <p:spPr>
          <a:xfrm>
            <a:off x="738414" y="5989192"/>
            <a:ext cx="10715172" cy="646331"/>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rPr>
              <a:t>Chris Anderson, 06.23.2008, The End of Theory: The Data Deluge Makes the Scientific Method Obsolete, Wired </a:t>
            </a:r>
            <a:r>
              <a:rPr lang="en-US" sz="1800" b="0" i="0" u="sng" strike="noStrike" dirty="0">
                <a:solidFill>
                  <a:srgbClr val="1155CC"/>
                </a:solidFill>
                <a:effectLst/>
                <a:hlinkClick r:id="rId3"/>
              </a:rPr>
              <a:t>https://www.wired.com/2008/06/pb-theory/</a:t>
            </a:r>
            <a:endParaRPr lang="en-US" dirty="0">
              <a:effectLst/>
            </a:endParaRPr>
          </a:p>
        </p:txBody>
      </p:sp>
    </p:spTree>
    <p:extLst>
      <p:ext uri="{BB962C8B-B14F-4D97-AF65-F5344CB8AC3E}">
        <p14:creationId xmlns:p14="http://schemas.microsoft.com/office/powerpoint/2010/main" val="71628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D8CD-E9DE-46C8-8A4E-85D9A7FA394E}"/>
              </a:ext>
            </a:extLst>
          </p:cNvPr>
          <p:cNvSpPr>
            <a:spLocks noGrp="1"/>
          </p:cNvSpPr>
          <p:nvPr>
            <p:ph type="title"/>
          </p:nvPr>
        </p:nvSpPr>
        <p:spPr/>
        <p:txBody>
          <a:bodyPr/>
          <a:lstStyle/>
          <a:p>
            <a:r>
              <a:rPr lang="en-US" dirty="0"/>
              <a:t> Critical Questions for Big Data</a:t>
            </a:r>
          </a:p>
        </p:txBody>
      </p:sp>
      <p:sp>
        <p:nvSpPr>
          <p:cNvPr id="9" name="Content Placeholder 8">
            <a:extLst>
              <a:ext uri="{FF2B5EF4-FFF2-40B4-BE49-F238E27FC236}">
                <a16:creationId xmlns:a16="http://schemas.microsoft.com/office/drawing/2014/main" id="{BC576A32-F4BE-4229-BEE8-4FD44D181501}"/>
              </a:ext>
            </a:extLst>
          </p:cNvPr>
          <p:cNvSpPr>
            <a:spLocks noGrp="1"/>
          </p:cNvSpPr>
          <p:nvPr>
            <p:ph idx="1"/>
          </p:nvPr>
        </p:nvSpPr>
        <p:spPr>
          <a:xfrm>
            <a:off x="838200" y="1825625"/>
            <a:ext cx="11194143" cy="4351338"/>
          </a:xfrm>
        </p:spPr>
        <p:txBody>
          <a:bodyPr>
            <a:normAutofit/>
          </a:bodyPr>
          <a:lstStyle/>
          <a:p>
            <a:pPr rtl="0" fontAlgn="base">
              <a:spcBef>
                <a:spcPts val="0"/>
              </a:spcBef>
              <a:spcAft>
                <a:spcPts val="0"/>
              </a:spcAft>
            </a:pPr>
            <a:r>
              <a:rPr lang="en-US" sz="2800" b="0" i="0" u="none" strike="noStrike" dirty="0">
                <a:solidFill>
                  <a:srgbClr val="000000"/>
                </a:solidFill>
                <a:effectLst/>
              </a:rPr>
              <a:t>better tools, services, and public goods? </a:t>
            </a:r>
          </a:p>
          <a:p>
            <a:pPr lvl="1" fontAlgn="base">
              <a:spcBef>
                <a:spcPts val="0"/>
              </a:spcBef>
              <a:buFont typeface="Courier New" panose="02070309020205020404" pitchFamily="49" charset="0"/>
              <a:buChar char="o"/>
            </a:pPr>
            <a:r>
              <a:rPr lang="en-US" b="0" i="0" u="none" strike="noStrike" dirty="0">
                <a:solidFill>
                  <a:srgbClr val="000000"/>
                </a:solidFill>
                <a:effectLst/>
              </a:rPr>
              <a:t>Or privacy incursions and invasive marketing? </a:t>
            </a:r>
          </a:p>
          <a:p>
            <a:pPr rtl="0" fontAlgn="base">
              <a:spcBef>
                <a:spcPts val="0"/>
              </a:spcBef>
              <a:spcAft>
                <a:spcPts val="0"/>
              </a:spcAft>
            </a:pPr>
            <a:r>
              <a:rPr lang="en-US" sz="2800" b="0" i="0" u="none" strike="noStrike" dirty="0">
                <a:solidFill>
                  <a:srgbClr val="000000"/>
                </a:solidFill>
                <a:effectLst/>
              </a:rPr>
              <a:t>understand online communities and political movements?</a:t>
            </a:r>
          </a:p>
          <a:p>
            <a:pPr lvl="1" fontAlgn="base">
              <a:spcBef>
                <a:spcPts val="0"/>
              </a:spcBef>
              <a:buFont typeface="Courier New" panose="02070309020205020404" pitchFamily="49" charset="0"/>
              <a:buChar char="o"/>
            </a:pPr>
            <a:r>
              <a:rPr lang="en-US" b="0" i="0" u="none" strike="noStrike" dirty="0">
                <a:solidFill>
                  <a:srgbClr val="000000"/>
                </a:solidFill>
                <a:effectLst/>
              </a:rPr>
              <a:t> Or track protesters and suppress speech? </a:t>
            </a:r>
          </a:p>
          <a:p>
            <a:pPr rtl="0" fontAlgn="base">
              <a:spcBef>
                <a:spcPts val="0"/>
              </a:spcBef>
              <a:spcAft>
                <a:spcPts val="0"/>
              </a:spcAft>
            </a:pPr>
            <a:r>
              <a:rPr lang="en-US" sz="2800" b="0" i="0" u="none" strike="noStrike" dirty="0">
                <a:solidFill>
                  <a:srgbClr val="000000"/>
                </a:solidFill>
                <a:effectLst/>
              </a:rPr>
              <a:t>transform how we study human communication and culture</a:t>
            </a:r>
          </a:p>
          <a:p>
            <a:pPr lvl="1" fontAlgn="base">
              <a:spcBef>
                <a:spcPts val="0"/>
              </a:spcBef>
              <a:buFont typeface="Courier New" panose="02070309020205020404" pitchFamily="49" charset="0"/>
              <a:buChar char="o"/>
            </a:pPr>
            <a:r>
              <a:rPr lang="en-US" b="0" i="0" u="none" strike="noStrike" dirty="0">
                <a:solidFill>
                  <a:srgbClr val="000000"/>
                </a:solidFill>
                <a:effectLst/>
              </a:rPr>
              <a:t>or narrow the palette of research options</a:t>
            </a:r>
          </a:p>
          <a:p>
            <a:pPr lvl="1" fontAlgn="base">
              <a:spcBef>
                <a:spcPts val="0"/>
              </a:spcBef>
              <a:buFont typeface="Courier New" panose="02070309020205020404" pitchFamily="49" charset="0"/>
              <a:buChar char="o"/>
            </a:pPr>
            <a:r>
              <a:rPr lang="en-US" b="0" i="0" u="none" strike="noStrike" dirty="0">
                <a:solidFill>
                  <a:srgbClr val="000000"/>
                </a:solidFill>
                <a:effectLst/>
              </a:rPr>
              <a:t>alter what ‘research’ means?</a:t>
            </a:r>
          </a:p>
          <a:p>
            <a:endParaRPr lang="en-US" dirty="0"/>
          </a:p>
        </p:txBody>
      </p:sp>
      <p:pic>
        <p:nvPicPr>
          <p:cNvPr id="15" name="Picture 14" descr="Icon&#10;&#10;Description automatically generated">
            <a:extLst>
              <a:ext uri="{FF2B5EF4-FFF2-40B4-BE49-F238E27FC236}">
                <a16:creationId xmlns:a16="http://schemas.microsoft.com/office/drawing/2014/main" id="{63EF2C73-0B4E-42AF-B090-532955BD3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415" y="3939685"/>
            <a:ext cx="5153758" cy="2729961"/>
          </a:xfrm>
          <a:prstGeom prst="rect">
            <a:avLst/>
          </a:prstGeom>
        </p:spPr>
      </p:pic>
      <p:sp>
        <p:nvSpPr>
          <p:cNvPr id="17" name="TextBox 16">
            <a:extLst>
              <a:ext uri="{FF2B5EF4-FFF2-40B4-BE49-F238E27FC236}">
                <a16:creationId xmlns:a16="http://schemas.microsoft.com/office/drawing/2014/main" id="{F3650239-A1A6-41E7-A80B-079C951ADC02}"/>
              </a:ext>
            </a:extLst>
          </p:cNvPr>
          <p:cNvSpPr txBox="1"/>
          <p:nvPr/>
        </p:nvSpPr>
        <p:spPr>
          <a:xfrm>
            <a:off x="838200" y="5038310"/>
            <a:ext cx="4125686" cy="1477328"/>
          </a:xfrm>
          <a:prstGeom prst="rect">
            <a:avLst/>
          </a:prstGeom>
          <a:noFill/>
        </p:spPr>
        <p:txBody>
          <a:bodyPr wrap="square">
            <a:spAutoFit/>
          </a:bodyPr>
          <a:lstStyle/>
          <a:p>
            <a:r>
              <a:rPr lang="en-US" dirty="0" err="1"/>
              <a:t>danah</a:t>
            </a:r>
            <a:r>
              <a:rPr lang="en-US" dirty="0"/>
              <a:t> </a:t>
            </a:r>
            <a:r>
              <a:rPr lang="en-US" dirty="0" err="1"/>
              <a:t>boyd</a:t>
            </a:r>
            <a:r>
              <a:rPr lang="en-US" dirty="0"/>
              <a:t> &amp; Kate Crawford - Critical Questions for Big Data</a:t>
            </a:r>
          </a:p>
          <a:p>
            <a:r>
              <a:rPr lang="en-US" dirty="0">
                <a:hlinkClick r:id="rId3"/>
              </a:rPr>
              <a:t>https://www.dhi.ac.uk/san/waysofbeing/data/communication-zangana-boyd-2012.pdf</a:t>
            </a:r>
            <a:r>
              <a:rPr lang="en-US" dirty="0"/>
              <a:t> </a:t>
            </a:r>
          </a:p>
        </p:txBody>
      </p:sp>
    </p:spTree>
    <p:extLst>
      <p:ext uri="{BB962C8B-B14F-4D97-AF65-F5344CB8AC3E}">
        <p14:creationId xmlns:p14="http://schemas.microsoft.com/office/powerpoint/2010/main" val="201343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D8CD-E9DE-46C8-8A4E-85D9A7FA394E}"/>
              </a:ext>
            </a:extLst>
          </p:cNvPr>
          <p:cNvSpPr>
            <a:spLocks noGrp="1"/>
          </p:cNvSpPr>
          <p:nvPr>
            <p:ph type="title"/>
          </p:nvPr>
        </p:nvSpPr>
        <p:spPr/>
        <p:txBody>
          <a:bodyPr/>
          <a:lstStyle/>
          <a:p>
            <a:r>
              <a:rPr lang="en-US" dirty="0"/>
              <a:t> Critical Questions for Big Data</a:t>
            </a:r>
          </a:p>
        </p:txBody>
      </p:sp>
      <p:sp>
        <p:nvSpPr>
          <p:cNvPr id="3" name="Content Placeholder 2">
            <a:extLst>
              <a:ext uri="{FF2B5EF4-FFF2-40B4-BE49-F238E27FC236}">
                <a16:creationId xmlns:a16="http://schemas.microsoft.com/office/drawing/2014/main" id="{C3253EEA-B7D3-4F2F-86CD-7CB727CA948B}"/>
              </a:ext>
            </a:extLst>
          </p:cNvPr>
          <p:cNvSpPr>
            <a:spLocks noGrp="1"/>
          </p:cNvSpPr>
          <p:nvPr>
            <p:ph idx="1"/>
          </p:nvPr>
        </p:nvSpPr>
        <p:spPr>
          <a:xfrm>
            <a:off x="838200" y="1825625"/>
            <a:ext cx="5257800" cy="4351338"/>
          </a:xfrm>
        </p:spPr>
        <p:txBody>
          <a:bodyPr/>
          <a:lstStyle/>
          <a:p>
            <a:pPr marL="0" indent="0" rtl="0">
              <a:spcBef>
                <a:spcPts val="0"/>
              </a:spcBef>
              <a:spcAft>
                <a:spcPts val="1000"/>
              </a:spcAft>
              <a:buNone/>
            </a:pPr>
            <a:r>
              <a:rPr lang="en-US" b="0" i="0" u="none" strike="noStrike" dirty="0">
                <a:solidFill>
                  <a:srgbClr val="000000"/>
                </a:solidFill>
                <a:effectLst/>
                <a:latin typeface="Arial" panose="020B0604020202020204" pitchFamily="34" charset="0"/>
              </a:rPr>
              <a:t>Big Data as a cultural, technological, and scholarly phenomenon that rests on the interplay of:</a:t>
            </a:r>
            <a:endParaRPr lang="en-US" sz="4000" dirty="0">
              <a:effectLst/>
            </a:endParaRPr>
          </a:p>
          <a:p>
            <a:pPr marL="742950" indent="-514350" rtl="0">
              <a:spcBef>
                <a:spcPts val="0"/>
              </a:spcBef>
              <a:spcAft>
                <a:spcPts val="1000"/>
              </a:spcAft>
              <a:buFont typeface="+mj-lt"/>
              <a:buAutoNum type="arabicPeriod"/>
            </a:pPr>
            <a:r>
              <a:rPr lang="en-US" b="0" i="0" u="none" strike="noStrike" dirty="0">
                <a:solidFill>
                  <a:srgbClr val="000000"/>
                </a:solidFill>
                <a:effectLst/>
                <a:latin typeface="Arial" panose="020B0604020202020204" pitchFamily="34" charset="0"/>
              </a:rPr>
              <a:t>Technology</a:t>
            </a:r>
            <a:endParaRPr lang="en-US" sz="4000" dirty="0">
              <a:effectLst/>
            </a:endParaRPr>
          </a:p>
          <a:p>
            <a:pPr marL="742950" indent="-514350" rtl="0">
              <a:spcBef>
                <a:spcPts val="0"/>
              </a:spcBef>
              <a:spcAft>
                <a:spcPts val="1000"/>
              </a:spcAft>
              <a:buFont typeface="+mj-lt"/>
              <a:buAutoNum type="arabicPeriod"/>
            </a:pPr>
            <a:r>
              <a:rPr lang="en-US" b="0" i="0" u="none" strike="noStrike" dirty="0">
                <a:solidFill>
                  <a:srgbClr val="000000"/>
                </a:solidFill>
                <a:effectLst/>
                <a:latin typeface="Arial" panose="020B0604020202020204" pitchFamily="34" charset="0"/>
              </a:rPr>
              <a:t>Analysis</a:t>
            </a:r>
            <a:endParaRPr lang="en-US" sz="4000" dirty="0">
              <a:effectLst/>
            </a:endParaRPr>
          </a:p>
          <a:p>
            <a:pPr marL="742950" indent="-514350" rtl="0">
              <a:spcBef>
                <a:spcPts val="0"/>
              </a:spcBef>
              <a:spcAft>
                <a:spcPts val="1000"/>
              </a:spcAft>
              <a:buFont typeface="+mj-lt"/>
              <a:buAutoNum type="arabicPeriod"/>
            </a:pPr>
            <a:r>
              <a:rPr lang="en-US" b="0" i="0" u="none" strike="noStrike" dirty="0">
                <a:solidFill>
                  <a:srgbClr val="000000"/>
                </a:solidFill>
                <a:effectLst/>
                <a:latin typeface="Arial" panose="020B0604020202020204" pitchFamily="34" charset="0"/>
              </a:rPr>
              <a:t>Mythology</a:t>
            </a:r>
            <a:endParaRPr lang="en-US" sz="4000" dirty="0">
              <a:effectLst/>
            </a:endParaRPr>
          </a:p>
          <a:p>
            <a:endParaRPr lang="en-US" dirty="0"/>
          </a:p>
        </p:txBody>
      </p:sp>
      <p:sp>
        <p:nvSpPr>
          <p:cNvPr id="7" name="TextBox 6">
            <a:extLst>
              <a:ext uri="{FF2B5EF4-FFF2-40B4-BE49-F238E27FC236}">
                <a16:creationId xmlns:a16="http://schemas.microsoft.com/office/drawing/2014/main" id="{5A6A9C90-09EC-49C3-81E4-3E27DEF2CC58}"/>
              </a:ext>
            </a:extLst>
          </p:cNvPr>
          <p:cNvSpPr txBox="1"/>
          <p:nvPr/>
        </p:nvSpPr>
        <p:spPr>
          <a:xfrm>
            <a:off x="6125028" y="4788363"/>
            <a:ext cx="3995057"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800" b="0" i="0" u="none" strike="noStrike" dirty="0">
                <a:solidFill>
                  <a:srgbClr val="000000"/>
                </a:solidFill>
                <a:effectLst/>
                <a:latin typeface="Arial" panose="020B0604020202020204" pitchFamily="34" charset="0"/>
              </a:rPr>
              <a:t>the widespread belief that large data sets offer a higher form of intelligence and knowledge that can generate insights that were previously impossible, with the aura of truth, objectivity, and accuracy.</a:t>
            </a:r>
            <a:endParaRPr lang="en-US" dirty="0"/>
          </a:p>
        </p:txBody>
      </p:sp>
      <p:cxnSp>
        <p:nvCxnSpPr>
          <p:cNvPr id="6" name="Straight Arrow Connector 5">
            <a:extLst>
              <a:ext uri="{FF2B5EF4-FFF2-40B4-BE49-F238E27FC236}">
                <a16:creationId xmlns:a16="http://schemas.microsoft.com/office/drawing/2014/main" id="{7FB68903-9B46-4AC9-91BB-04BF3E916EFF}"/>
              </a:ext>
            </a:extLst>
          </p:cNvPr>
          <p:cNvCxnSpPr>
            <a:cxnSpLocks/>
          </p:cNvCxnSpPr>
          <p:nvPr/>
        </p:nvCxnSpPr>
        <p:spPr>
          <a:xfrm>
            <a:off x="3467100" y="4775200"/>
            <a:ext cx="2628900" cy="508000"/>
          </a:xfrm>
          <a:prstGeom prst="straightConnector1">
            <a:avLst/>
          </a:prstGeom>
          <a:ln w="571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954721A-871C-430A-A529-D7D6E269FDBA}"/>
              </a:ext>
            </a:extLst>
          </p:cNvPr>
          <p:cNvSpPr txBox="1"/>
          <p:nvPr/>
        </p:nvSpPr>
        <p:spPr>
          <a:xfrm>
            <a:off x="838200" y="5038310"/>
            <a:ext cx="4125686" cy="1477328"/>
          </a:xfrm>
          <a:prstGeom prst="rect">
            <a:avLst/>
          </a:prstGeom>
          <a:noFill/>
        </p:spPr>
        <p:txBody>
          <a:bodyPr wrap="square">
            <a:spAutoFit/>
          </a:bodyPr>
          <a:lstStyle/>
          <a:p>
            <a:r>
              <a:rPr lang="en-US" dirty="0" err="1"/>
              <a:t>danah</a:t>
            </a:r>
            <a:r>
              <a:rPr lang="en-US" dirty="0"/>
              <a:t> </a:t>
            </a:r>
            <a:r>
              <a:rPr lang="en-US" dirty="0" err="1"/>
              <a:t>boyd</a:t>
            </a:r>
            <a:r>
              <a:rPr lang="en-US" dirty="0"/>
              <a:t> &amp; Kate Crawford - Critical Questions for Big Data</a:t>
            </a:r>
          </a:p>
          <a:p>
            <a:r>
              <a:rPr lang="en-US" dirty="0">
                <a:hlinkClick r:id="rId2"/>
              </a:rPr>
              <a:t>https://www.dhi.ac.uk/san/waysofbeing/data/communication-zangana-boyd-2012.pdf</a:t>
            </a:r>
            <a:r>
              <a:rPr lang="en-US" dirty="0"/>
              <a:t> </a:t>
            </a:r>
          </a:p>
        </p:txBody>
      </p:sp>
      <p:pic>
        <p:nvPicPr>
          <p:cNvPr id="10" name="Picture 9">
            <a:extLst>
              <a:ext uri="{FF2B5EF4-FFF2-40B4-BE49-F238E27FC236}">
                <a16:creationId xmlns:a16="http://schemas.microsoft.com/office/drawing/2014/main" id="{7E10F50A-C29B-492E-9D80-A03463A34F0E}"/>
              </a:ext>
            </a:extLst>
          </p:cNvPr>
          <p:cNvPicPr>
            <a:picLocks noChangeAspect="1"/>
          </p:cNvPicPr>
          <p:nvPr/>
        </p:nvPicPr>
        <p:blipFill>
          <a:blip r:embed="rId3"/>
          <a:stretch>
            <a:fillRect/>
          </a:stretch>
        </p:blipFill>
        <p:spPr>
          <a:xfrm>
            <a:off x="7312471" y="1445175"/>
            <a:ext cx="4418700" cy="2548757"/>
          </a:xfrm>
          <a:prstGeom prst="rect">
            <a:avLst/>
          </a:prstGeom>
        </p:spPr>
      </p:pic>
      <p:sp>
        <p:nvSpPr>
          <p:cNvPr id="12" name="TextBox 11">
            <a:extLst>
              <a:ext uri="{FF2B5EF4-FFF2-40B4-BE49-F238E27FC236}">
                <a16:creationId xmlns:a16="http://schemas.microsoft.com/office/drawing/2014/main" id="{978165DF-2321-45AC-B6C9-47DB6383AD3B}"/>
              </a:ext>
            </a:extLst>
          </p:cNvPr>
          <p:cNvSpPr txBox="1"/>
          <p:nvPr/>
        </p:nvSpPr>
        <p:spPr>
          <a:xfrm>
            <a:off x="7524291" y="3993932"/>
            <a:ext cx="4418701" cy="646331"/>
          </a:xfrm>
          <a:prstGeom prst="rect">
            <a:avLst/>
          </a:prstGeom>
          <a:noFill/>
        </p:spPr>
        <p:txBody>
          <a:bodyPr wrap="square">
            <a:spAutoFit/>
          </a:bodyPr>
          <a:lstStyle/>
          <a:p>
            <a:r>
              <a:rPr lang="en-US" dirty="0">
                <a:hlinkClick r:id="rId4"/>
              </a:rPr>
              <a:t>https://www.odni.gov/files/PE/Documents/2---2017-AEP_Community-Resilience.pdf</a:t>
            </a:r>
            <a:r>
              <a:rPr lang="en-US" dirty="0"/>
              <a:t> </a:t>
            </a:r>
          </a:p>
        </p:txBody>
      </p:sp>
      <p:sp>
        <p:nvSpPr>
          <p:cNvPr id="14" name="Rectangle 13">
            <a:extLst>
              <a:ext uri="{FF2B5EF4-FFF2-40B4-BE49-F238E27FC236}">
                <a16:creationId xmlns:a16="http://schemas.microsoft.com/office/drawing/2014/main" id="{8812B481-9D78-47D8-BCAD-66E4528A480C}"/>
              </a:ext>
            </a:extLst>
          </p:cNvPr>
          <p:cNvSpPr/>
          <p:nvPr/>
        </p:nvSpPr>
        <p:spPr>
          <a:xfrm>
            <a:off x="8969829" y="1335314"/>
            <a:ext cx="1799771" cy="23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06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525F-2461-4424-BAFA-A57316C8A918}"/>
              </a:ext>
            </a:extLst>
          </p:cNvPr>
          <p:cNvSpPr>
            <a:spLocks noGrp="1"/>
          </p:cNvSpPr>
          <p:nvPr>
            <p:ph type="title"/>
          </p:nvPr>
        </p:nvSpPr>
        <p:spPr/>
        <p:txBody>
          <a:bodyPr/>
          <a:lstStyle/>
          <a:p>
            <a:r>
              <a:rPr lang="en-US" dirty="0"/>
              <a:t>Critical Data Studies</a:t>
            </a:r>
          </a:p>
        </p:txBody>
      </p:sp>
      <p:sp>
        <p:nvSpPr>
          <p:cNvPr id="3" name="Content Placeholder 2">
            <a:extLst>
              <a:ext uri="{FF2B5EF4-FFF2-40B4-BE49-F238E27FC236}">
                <a16:creationId xmlns:a16="http://schemas.microsoft.com/office/drawing/2014/main" id="{7541764F-32E9-46F1-BB1C-7112F6ED7982}"/>
              </a:ext>
            </a:extLst>
          </p:cNvPr>
          <p:cNvSpPr>
            <a:spLocks noGrp="1"/>
          </p:cNvSpPr>
          <p:nvPr>
            <p:ph idx="1"/>
          </p:nvPr>
        </p:nvSpPr>
        <p:spPr>
          <a:xfrm>
            <a:off x="4775200" y="1825625"/>
            <a:ext cx="6578600" cy="4351338"/>
          </a:xfrm>
        </p:spPr>
        <p:txBody>
          <a:bodyPr>
            <a:normAutofit/>
          </a:bodyPr>
          <a:lstStyle/>
          <a:p>
            <a:pPr marL="0" indent="0">
              <a:buNone/>
            </a:pPr>
            <a:r>
              <a:rPr lang="en-US" dirty="0"/>
              <a:t>Seven provocations:</a:t>
            </a:r>
          </a:p>
          <a:p>
            <a:pPr lvl="1"/>
            <a:r>
              <a:rPr lang="en-US" dirty="0"/>
              <a:t>Situating ‘big data’ in time and space</a:t>
            </a:r>
          </a:p>
          <a:p>
            <a:pPr lvl="1"/>
            <a:r>
              <a:rPr lang="en-US" dirty="0"/>
              <a:t>Technology is never as neutral as it appears</a:t>
            </a:r>
          </a:p>
          <a:p>
            <a:pPr lvl="1"/>
            <a:r>
              <a:rPr lang="en-US" dirty="0"/>
              <a:t>‘Big data’ does not determine social forms</a:t>
            </a:r>
          </a:p>
          <a:p>
            <a:pPr lvl="1"/>
            <a:r>
              <a:rPr lang="en-US" dirty="0"/>
              <a:t>Data is never raw</a:t>
            </a:r>
          </a:p>
          <a:p>
            <a:pPr lvl="1"/>
            <a:r>
              <a:rPr lang="en-US" dirty="0"/>
              <a:t>Big isn’t everything</a:t>
            </a:r>
          </a:p>
          <a:p>
            <a:pPr lvl="1"/>
            <a:r>
              <a:rPr lang="en-US" dirty="0"/>
              <a:t>Counter-Data</a:t>
            </a:r>
          </a:p>
          <a:p>
            <a:pPr lvl="1"/>
            <a:r>
              <a:rPr lang="en-US" dirty="0"/>
              <a:t>What is our praxis?</a:t>
            </a:r>
          </a:p>
          <a:p>
            <a:endParaRPr lang="en-US" dirty="0"/>
          </a:p>
        </p:txBody>
      </p:sp>
      <p:sp>
        <p:nvSpPr>
          <p:cNvPr id="5" name="TextBox 4">
            <a:extLst>
              <a:ext uri="{FF2B5EF4-FFF2-40B4-BE49-F238E27FC236}">
                <a16:creationId xmlns:a16="http://schemas.microsoft.com/office/drawing/2014/main" id="{421B06AD-BCC5-44FE-9D81-78F886BE8639}"/>
              </a:ext>
            </a:extLst>
          </p:cNvPr>
          <p:cNvSpPr txBox="1"/>
          <p:nvPr/>
        </p:nvSpPr>
        <p:spPr>
          <a:xfrm>
            <a:off x="838200" y="5715298"/>
            <a:ext cx="10221686" cy="923330"/>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Craig Dalton and Jim Thatcher, May 12, 2014, What Does A Critical Data Studies Look Like, And Why Do We Care? </a:t>
            </a:r>
            <a:r>
              <a:rPr lang="en-US" sz="1800" b="0" i="0" u="sng" strike="noStrike" dirty="0">
                <a:solidFill>
                  <a:srgbClr val="1155CC"/>
                </a:solidFill>
                <a:effectLst/>
                <a:latin typeface="Arial" panose="020B0604020202020204" pitchFamily="34" charset="0"/>
                <a:hlinkClick r:id="rId2"/>
              </a:rPr>
              <a:t>https://www.societyandspace.org/articles/what-does-a-critical-data-studies-look-like-and-why-do-we-care</a:t>
            </a:r>
            <a:r>
              <a:rPr lang="en-US" sz="1800" b="0" i="0" u="none" strike="noStrike" dirty="0">
                <a:solidFill>
                  <a:srgbClr val="000000"/>
                </a:solidFill>
                <a:effectLst/>
                <a:latin typeface="Arial" panose="020B0604020202020204" pitchFamily="34" charset="0"/>
              </a:rPr>
              <a:t> </a:t>
            </a:r>
            <a:endParaRPr lang="en-US" dirty="0"/>
          </a:p>
        </p:txBody>
      </p:sp>
      <p:pic>
        <p:nvPicPr>
          <p:cNvPr id="7" name="Picture 6">
            <a:extLst>
              <a:ext uri="{FF2B5EF4-FFF2-40B4-BE49-F238E27FC236}">
                <a16:creationId xmlns:a16="http://schemas.microsoft.com/office/drawing/2014/main" id="{FF95E595-552B-435B-BAFB-0D463A3359AF}"/>
              </a:ext>
            </a:extLst>
          </p:cNvPr>
          <p:cNvPicPr>
            <a:picLocks noChangeAspect="1"/>
          </p:cNvPicPr>
          <p:nvPr/>
        </p:nvPicPr>
        <p:blipFill>
          <a:blip r:embed="rId3"/>
          <a:stretch>
            <a:fillRect/>
          </a:stretch>
        </p:blipFill>
        <p:spPr>
          <a:xfrm>
            <a:off x="931246" y="2486607"/>
            <a:ext cx="3915322" cy="3029373"/>
          </a:xfrm>
          <a:prstGeom prst="rect">
            <a:avLst/>
          </a:prstGeom>
        </p:spPr>
      </p:pic>
      <p:cxnSp>
        <p:nvCxnSpPr>
          <p:cNvPr id="9" name="Straight Arrow Connector 8">
            <a:extLst>
              <a:ext uri="{FF2B5EF4-FFF2-40B4-BE49-F238E27FC236}">
                <a16:creationId xmlns:a16="http://schemas.microsoft.com/office/drawing/2014/main" id="{EC4BEB1A-415E-4A10-9938-C5FA949FF6E8}"/>
              </a:ext>
            </a:extLst>
          </p:cNvPr>
          <p:cNvCxnSpPr>
            <a:cxnSpLocks/>
          </p:cNvCxnSpPr>
          <p:nvPr/>
        </p:nvCxnSpPr>
        <p:spPr>
          <a:xfrm>
            <a:off x="931246" y="2063931"/>
            <a:ext cx="384395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E5754882-5AE6-4C6A-A17D-B2B0B4D59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382" y="1577431"/>
            <a:ext cx="5518921" cy="4140778"/>
          </a:xfrm>
          <a:prstGeom prst="rect">
            <a:avLst/>
          </a:prstGeom>
        </p:spPr>
      </p:pic>
      <p:sp>
        <p:nvSpPr>
          <p:cNvPr id="2" name="Title 1">
            <a:extLst>
              <a:ext uri="{FF2B5EF4-FFF2-40B4-BE49-F238E27FC236}">
                <a16:creationId xmlns:a16="http://schemas.microsoft.com/office/drawing/2014/main" id="{BA97630F-00B0-484C-AB8A-BA3E4B23092F}"/>
              </a:ext>
            </a:extLst>
          </p:cNvPr>
          <p:cNvSpPr>
            <a:spLocks noGrp="1"/>
          </p:cNvSpPr>
          <p:nvPr>
            <p:ph type="title"/>
          </p:nvPr>
        </p:nvSpPr>
        <p:spPr/>
        <p:txBody>
          <a:bodyPr/>
          <a:lstStyle/>
          <a:p>
            <a:r>
              <a:rPr lang="en-US" dirty="0"/>
              <a:t>The Context of Critical Data Studies</a:t>
            </a:r>
          </a:p>
        </p:txBody>
      </p:sp>
      <p:sp>
        <p:nvSpPr>
          <p:cNvPr id="3" name="Content Placeholder 2">
            <a:extLst>
              <a:ext uri="{FF2B5EF4-FFF2-40B4-BE49-F238E27FC236}">
                <a16:creationId xmlns:a16="http://schemas.microsoft.com/office/drawing/2014/main" id="{45BFD024-8329-403D-A52E-CE5FCF3CE1EF}"/>
              </a:ext>
            </a:extLst>
          </p:cNvPr>
          <p:cNvSpPr>
            <a:spLocks noGrp="1"/>
          </p:cNvSpPr>
          <p:nvPr>
            <p:ph idx="1"/>
          </p:nvPr>
        </p:nvSpPr>
        <p:spPr>
          <a:xfrm>
            <a:off x="838200" y="1825625"/>
            <a:ext cx="7574280" cy="4351338"/>
          </a:xfrm>
        </p:spPr>
        <p:txBody>
          <a:bodyPr/>
          <a:lstStyle/>
          <a:p>
            <a:pPr marL="0" indent="0">
              <a:buNone/>
            </a:pPr>
            <a:r>
              <a:rPr lang="en-CA" dirty="0"/>
              <a:t>CDS </a:t>
            </a:r>
            <a:r>
              <a:rPr lang="en-US" dirty="0"/>
              <a:t>asks questions about:</a:t>
            </a:r>
          </a:p>
          <a:p>
            <a:pPr lvl="1"/>
            <a:r>
              <a:rPr lang="en-US" dirty="0"/>
              <a:t>how we define data</a:t>
            </a:r>
          </a:p>
          <a:p>
            <a:pPr lvl="1"/>
            <a:r>
              <a:rPr lang="en-US" dirty="0"/>
              <a:t>what data are not considered</a:t>
            </a:r>
          </a:p>
          <a:p>
            <a:pPr lvl="1"/>
            <a:r>
              <a:rPr lang="en-US" dirty="0"/>
              <a:t>how data are produced</a:t>
            </a:r>
          </a:p>
          <a:p>
            <a:pPr lvl="1"/>
            <a:r>
              <a:rPr lang="en-US" dirty="0"/>
              <a:t>How data are conceptualized</a:t>
            </a:r>
          </a:p>
          <a:p>
            <a:pPr lvl="1"/>
            <a:r>
              <a:rPr lang="en-US" dirty="0"/>
              <a:t>How data are employed. </a:t>
            </a:r>
          </a:p>
          <a:p>
            <a:endParaRPr lang="en-US" dirty="0"/>
          </a:p>
        </p:txBody>
      </p:sp>
      <p:sp>
        <p:nvSpPr>
          <p:cNvPr id="5" name="TextBox 4">
            <a:extLst>
              <a:ext uri="{FF2B5EF4-FFF2-40B4-BE49-F238E27FC236}">
                <a16:creationId xmlns:a16="http://schemas.microsoft.com/office/drawing/2014/main" id="{0FD2BD09-33A2-436B-AC2E-0AC8C05F4AC4}"/>
              </a:ext>
            </a:extLst>
          </p:cNvPr>
          <p:cNvSpPr txBox="1"/>
          <p:nvPr/>
        </p:nvSpPr>
        <p:spPr>
          <a:xfrm>
            <a:off x="838200" y="5786115"/>
            <a:ext cx="10617926" cy="682238"/>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rPr>
              <a:t>Prinsloo 2019 </a:t>
            </a:r>
            <a:r>
              <a:rPr lang="en-US" sz="1800" b="0" i="0" u="sng" strike="noStrike" dirty="0">
                <a:solidFill>
                  <a:srgbClr val="1155CC"/>
                </a:solidFill>
                <a:effectLst/>
                <a:hlinkClick r:id="rId3"/>
              </a:rPr>
              <a:t>https://epress.lib.uts.edu.au/journals/index.php/JLA/article/view/6589/7307</a:t>
            </a:r>
            <a:r>
              <a:rPr lang="en-US" u="sng" dirty="0">
                <a:solidFill>
                  <a:srgbClr val="1155CC"/>
                </a:solidFill>
              </a:rPr>
              <a:t> </a:t>
            </a:r>
          </a:p>
          <a:p>
            <a:pPr rtl="0">
              <a:spcBef>
                <a:spcPts val="0"/>
              </a:spcBef>
              <a:spcAft>
                <a:spcPts val="1000"/>
              </a:spcAft>
            </a:pPr>
            <a:r>
              <a:rPr lang="en-US" sz="1200" b="0" i="0" u="none" strike="noStrike" dirty="0">
                <a:solidFill>
                  <a:srgbClr val="000000"/>
                </a:solidFill>
                <a:effectLst/>
                <a:hlinkClick r:id="rId4"/>
              </a:rPr>
              <a:t>https://gunjan-aggarwal.medium.com/six-steps-to-data-maturity-a-maturity-model-for-data-management-while-adopting-a-cdp-52575663fbd6</a:t>
            </a:r>
            <a:r>
              <a:rPr lang="en-US" sz="1200" u="sng" dirty="0">
                <a:solidFill>
                  <a:srgbClr val="1155CC"/>
                </a:solidFill>
              </a:rPr>
              <a:t> </a:t>
            </a:r>
            <a:r>
              <a:rPr lang="en-US" sz="1200" b="0" i="0" u="none" strike="noStrike" dirty="0">
                <a:solidFill>
                  <a:srgbClr val="000000"/>
                </a:solidFill>
                <a:effectLst/>
                <a:latin typeface="Arial" panose="020B0604020202020204" pitchFamily="34" charset="0"/>
              </a:rPr>
              <a:t>  </a:t>
            </a:r>
            <a:endParaRPr lang="en-US" sz="1200" dirty="0">
              <a:effectLst/>
            </a:endParaRPr>
          </a:p>
        </p:txBody>
      </p:sp>
    </p:spTree>
    <p:extLst>
      <p:ext uri="{BB962C8B-B14F-4D97-AF65-F5344CB8AC3E}">
        <p14:creationId xmlns:p14="http://schemas.microsoft.com/office/powerpoint/2010/main" val="318987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9B81-9482-4434-B140-FE11D423AFD5}"/>
              </a:ext>
            </a:extLst>
          </p:cNvPr>
          <p:cNvSpPr>
            <a:spLocks noGrp="1"/>
          </p:cNvSpPr>
          <p:nvPr>
            <p:ph type="title"/>
          </p:nvPr>
        </p:nvSpPr>
        <p:spPr/>
        <p:txBody>
          <a:bodyPr/>
          <a:lstStyle/>
          <a:p>
            <a:r>
              <a:rPr lang="en-CA" dirty="0"/>
              <a:t>Data Sources</a:t>
            </a:r>
            <a:endParaRPr lang="en-US" dirty="0"/>
          </a:p>
        </p:txBody>
      </p:sp>
      <p:sp>
        <p:nvSpPr>
          <p:cNvPr id="3" name="Content Placeholder 2">
            <a:extLst>
              <a:ext uri="{FF2B5EF4-FFF2-40B4-BE49-F238E27FC236}">
                <a16:creationId xmlns:a16="http://schemas.microsoft.com/office/drawing/2014/main" id="{D896D97A-4398-4FF4-AC93-9A17F835007B}"/>
              </a:ext>
            </a:extLst>
          </p:cNvPr>
          <p:cNvSpPr>
            <a:spLocks noGrp="1"/>
          </p:cNvSpPr>
          <p:nvPr>
            <p:ph idx="1"/>
          </p:nvPr>
        </p:nvSpPr>
        <p:spPr>
          <a:xfrm>
            <a:off x="838200" y="1825625"/>
            <a:ext cx="7286897" cy="4351338"/>
          </a:xfrm>
        </p:spPr>
        <p:txBody>
          <a:bodyPr/>
          <a:lstStyle/>
          <a:p>
            <a:r>
              <a:rPr lang="en-CA" dirty="0"/>
              <a:t>Data from LMSs </a:t>
            </a:r>
            <a:r>
              <a:rPr lang="en-CA" sz="1800" dirty="0"/>
              <a:t>(e.g. Instructure: Hill, 2019; Stein, 2019)</a:t>
            </a:r>
          </a:p>
          <a:p>
            <a:pPr lvl="1"/>
            <a:r>
              <a:rPr lang="en-CA" dirty="0"/>
              <a:t>Engagement Statistics</a:t>
            </a:r>
          </a:p>
          <a:p>
            <a:pPr lvl="1"/>
            <a:r>
              <a:rPr lang="en-CA" dirty="0"/>
              <a:t>Performance Statistics</a:t>
            </a:r>
          </a:p>
          <a:p>
            <a:r>
              <a:rPr lang="en-US" dirty="0"/>
              <a:t>Student interactions and discussion forum posts </a:t>
            </a:r>
            <a:r>
              <a:rPr lang="en-US" sz="1800" b="0" i="0" u="none" strike="noStrike" dirty="0">
                <a:solidFill>
                  <a:srgbClr val="000000"/>
                </a:solidFill>
                <a:effectLst/>
                <a:latin typeface="Arial" panose="020B0604020202020204" pitchFamily="34" charset="0"/>
              </a:rPr>
              <a:t>(Seufert, et.al., 2019)</a:t>
            </a:r>
          </a:p>
          <a:p>
            <a:r>
              <a:rPr lang="en-US" dirty="0">
                <a:solidFill>
                  <a:srgbClr val="000000"/>
                </a:solidFill>
              </a:rPr>
              <a:t>Social media and sources outside the learning context</a:t>
            </a:r>
            <a:endParaRPr lang="en-US" sz="1800" b="0" i="0" u="none" strike="noStrike" dirty="0">
              <a:solidFill>
                <a:srgbClr val="000000"/>
              </a:solidFill>
              <a:effectLst/>
            </a:endParaRPr>
          </a:p>
          <a:p>
            <a:r>
              <a:rPr lang="en-US" dirty="0"/>
              <a:t>Data resulting from active intervention </a:t>
            </a:r>
            <a:r>
              <a:rPr lang="en-US" sz="1800" dirty="0"/>
              <a:t>(Hand, 2018)</a:t>
            </a:r>
          </a:p>
          <a:p>
            <a:pPr marL="0" indent="0">
              <a:buNone/>
            </a:pPr>
            <a:endParaRPr lang="en-US" dirty="0"/>
          </a:p>
        </p:txBody>
      </p:sp>
      <p:sp>
        <p:nvSpPr>
          <p:cNvPr id="5" name="TextBox 4">
            <a:extLst>
              <a:ext uri="{FF2B5EF4-FFF2-40B4-BE49-F238E27FC236}">
                <a16:creationId xmlns:a16="http://schemas.microsoft.com/office/drawing/2014/main" id="{127ED0FC-D133-4C7A-B158-EF6171654FBE}"/>
              </a:ext>
            </a:extLst>
          </p:cNvPr>
          <p:cNvSpPr txBox="1"/>
          <p:nvPr/>
        </p:nvSpPr>
        <p:spPr>
          <a:xfrm>
            <a:off x="838199" y="5665569"/>
            <a:ext cx="10265229" cy="923330"/>
          </a:xfrm>
          <a:prstGeom prst="rect">
            <a:avLst/>
          </a:prstGeom>
          <a:noFill/>
        </p:spPr>
        <p:txBody>
          <a:bodyPr wrap="square">
            <a:spAutoFit/>
          </a:bodyPr>
          <a:lstStyle/>
          <a:p>
            <a:r>
              <a:rPr lang="en-US" sz="1800" dirty="0"/>
              <a:t>https://elearningindustry.com/sources-of-learning-analytics-should-collecting </a:t>
            </a:r>
          </a:p>
          <a:p>
            <a:r>
              <a:rPr lang="en-US" sz="1800" dirty="0"/>
              <a:t>Ackermann </a:t>
            </a:r>
            <a:r>
              <a:rPr lang="en-US" sz="1800" u="sng" dirty="0">
                <a:solidFill>
                  <a:srgbClr val="1155CC"/>
                </a:solidFill>
              </a:rPr>
              <a:t>https://www.chapters.indigo.ca/en-ca/books/data-instruments-and-theory-a/9780691611884-item.html</a:t>
            </a:r>
            <a:endParaRPr lang="en-US" dirty="0"/>
          </a:p>
        </p:txBody>
      </p:sp>
      <p:pic>
        <p:nvPicPr>
          <p:cNvPr id="7" name="Picture 6" descr="A picture containing text&#10;&#10;Description automatically generated">
            <a:extLst>
              <a:ext uri="{FF2B5EF4-FFF2-40B4-BE49-F238E27FC236}">
                <a16:creationId xmlns:a16="http://schemas.microsoft.com/office/drawing/2014/main" id="{38BF341E-DF59-48FF-B4AB-4E458A9D7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6428" y="1060563"/>
            <a:ext cx="2667000" cy="4743450"/>
          </a:xfrm>
          <a:prstGeom prst="rect">
            <a:avLst/>
          </a:prstGeom>
        </p:spPr>
      </p:pic>
    </p:spTree>
    <p:extLst>
      <p:ext uri="{BB962C8B-B14F-4D97-AF65-F5344CB8AC3E}">
        <p14:creationId xmlns:p14="http://schemas.microsoft.com/office/powerpoint/2010/main" val="1094142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628</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Courier New</vt:lpstr>
      <vt:lpstr>Office Theme</vt:lpstr>
      <vt:lpstr>Data</vt:lpstr>
      <vt:lpstr>Data</vt:lpstr>
      <vt:lpstr>Data for Computation</vt:lpstr>
      <vt:lpstr>Data and the End of Theory</vt:lpstr>
      <vt:lpstr> Critical Questions for Big Data</vt:lpstr>
      <vt:lpstr> Critical Questions for Big Data</vt:lpstr>
      <vt:lpstr>Critical Data Studies</vt:lpstr>
      <vt:lpstr>The Context of Critical Data Studies</vt:lpstr>
      <vt:lpstr>Data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c:title>
  <dc:creator>Stephen Downes</dc:creator>
  <cp:lastModifiedBy>Stephen Downes</cp:lastModifiedBy>
  <cp:revision>3</cp:revision>
  <dcterms:created xsi:type="dcterms:W3CDTF">2021-12-04T17:22:04Z</dcterms:created>
  <dcterms:modified xsi:type="dcterms:W3CDTF">2021-12-04T21:18:03Z</dcterms:modified>
</cp:coreProperties>
</file>