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61" r:id="rId7"/>
    <p:sldId id="285" r:id="rId8"/>
    <p:sldId id="275" r:id="rId9"/>
    <p:sldId id="262" r:id="rId10"/>
    <p:sldId id="263" r:id="rId11"/>
    <p:sldId id="286" r:id="rId12"/>
    <p:sldId id="264" r:id="rId13"/>
    <p:sldId id="274" r:id="rId14"/>
    <p:sldId id="277" r:id="rId15"/>
    <p:sldId id="276" r:id="rId16"/>
    <p:sldId id="265" r:id="rId17"/>
    <p:sldId id="266" r:id="rId18"/>
    <p:sldId id="284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78" r:id="rId27"/>
    <p:sldId id="279" r:id="rId28"/>
    <p:sldId id="281" r:id="rId29"/>
    <p:sldId id="282" r:id="rId30"/>
    <p:sldId id="283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>
        <p:scale>
          <a:sx n="66" d="100"/>
          <a:sy n="66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A37C-A6CB-453D-AF67-A3C90263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682B-851D-42EB-8759-507D34BFD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323B-23CC-4349-BC55-8C4FD2CD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45A71-EAAF-4FE5-93FC-64A91ED1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087B-568D-49A7-ACA4-7A715B97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DC58-4C88-42F5-BEDA-889C4479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D5DDD-03AC-4567-834E-58CC82367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06BB-2AE8-4AFB-A52C-94DE1808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1BC9-11C1-4C41-BB04-8E71D85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A4D6-206C-4884-B078-189B0081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6B9FF-689A-4FA9-AE83-F236BD6FB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FAC0B-7438-4314-85FC-AC06E9F44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225A-2138-40AD-BF3B-26189EC1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13204-62F8-4602-B2D8-F4F0C502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D82D2-06AE-44A0-BDB7-3B28A2FE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6B19-7B59-440C-880C-BACF10A5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91E5-4FC4-4D91-ACBF-ACC72E2B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9BD2A-2C75-49D6-A10D-8A8B1923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D257-BC9D-4BE8-B900-9FA0BB4B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1052-E6D2-456F-895E-3DB0EAF2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2D70-5511-4D4C-9F0C-759CDD68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CF5B4-DD33-49FC-A5A0-73DCA745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EB8E-550A-4187-8CA2-0DFA6AD7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AB650-B45B-49F5-976B-B5D6ED13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0D79-2AB4-47D5-9F3B-69C62C4E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90F9-2B42-47AF-B100-18D654BC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76CE-6FA6-46E8-A0F0-214E63DE4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542A6-B0CE-42CD-B0B4-4B4BD298D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11B5-B466-43C0-9F10-E7D57768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F328-BB34-4ED7-8F44-28C22768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9BBB-1932-43D0-A26D-A02188F1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8F88-6492-4B6B-B945-F594D3E3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F8A07-C0D2-4531-95B3-BBE2C338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7A0C2-610E-4EF0-A6B6-1BB9D2CEC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4E8AF-3853-4F8D-9198-C7DF3B311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F2650-CA86-4DC2-A12A-22089F2D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66E59-B057-4396-A31F-E35BAFA4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D6CA4-3ADA-4CB8-9A2D-4A797FD0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9B936-E0C7-41BD-A9C8-84718467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E1D5-F702-4FF7-9883-FE83CDFC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A4520-E153-41E2-A3C8-18018F0D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5A408-C404-4E88-80F3-192E171E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4F3F2-2F43-4145-8F0B-0A41F3A6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1B12F-72AB-4488-ACE5-77B4B420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44F7C-AD0D-4758-9ED2-C58C1D11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52B7-3ABD-46F5-A67A-E7C08358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FE19-92FB-4EEC-8931-EA53D540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7E1B-80BB-412B-96D7-13F73DDF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89A06-1198-4289-987D-A004AFA4A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17F14-58B8-4D1E-AEDE-9FA65AE9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5A353-E244-44B6-AF09-90AB8D72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0A7B1-329C-4A77-9A5B-56AA8AAE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16FE-B274-4153-9AC1-58BBAB2C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A37EC-D293-44D0-8EE4-3AC11DC64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62D22-9086-493A-9B02-E82EAE5A4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250B9-0034-4B7E-A5A0-F7427E51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81930-A63B-433B-A3A1-9CD3C5B6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AB11D-848A-40A3-A217-A2D066B9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D3C6C-0372-4DD7-960C-AC916C86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73C5A-F7A4-4A9A-9771-8E6FAD0B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44B9-5E2F-48A3-A0AF-A56FA29E2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D470-C338-4E68-98A4-BB161F44E9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239EB-5C6B-4CEE-976E-722A32C6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4981C-286B-4E2F-B36C-3B61807E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4E77-349E-4B42-8637-B2D11A7F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aircAruvnK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rcAruvnK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etting-to-know-activation-functions-in-neural-networks-125405b674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hrutijadon10104776/survey-on-activation-functions-for-deep-learning-9689331ba092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mlfromscratch.com/activation-functions-explaine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edbac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XazCEACVo" TargetMode="External"/><Relationship Id="rId2" Type="http://schemas.openxmlformats.org/officeDocument/2006/relationships/hyperlink" Target="https://www.youtube.com/watch?v=L_9OluD0nq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aircAruvnK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step-by-step-the-math-behind-neural-networks-490dc1f3cfd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775032/how-to-update-the-bias-in-neural-network-backpropaga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torialexample.com/understand-bias-in-neural-network-why-using-bias-in-neural-network/" TargetMode="External"/><Relationship Id="rId4" Type="http://schemas.openxmlformats.org/officeDocument/2006/relationships/hyperlink" Target="https://www.geeksforgeeks.org/effect-of-bias-in-neural-networ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rcAruvnK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rXazCEACV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9OluD0nq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9OluD0nq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L_9OluD0nq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5D0E17D7-54BB-43E7-A7B9-124ED01A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4" y="0"/>
            <a:ext cx="106445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B5867-6E1C-42CE-A1A3-952C05F01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How AI Works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42273-B364-4148-A693-710F7162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3, 2021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7A6D19-0ACF-4132-BD32-1333030AD7BE}"/>
              </a:ext>
            </a:extLst>
          </p:cNvPr>
          <p:cNvSpPr/>
          <p:nvPr/>
        </p:nvSpPr>
        <p:spPr>
          <a:xfrm>
            <a:off x="653143" y="-101600"/>
            <a:ext cx="246743" cy="695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41CC0D-0DFA-462F-87FB-23544D43550E}"/>
              </a:ext>
            </a:extLst>
          </p:cNvPr>
          <p:cNvSpPr/>
          <p:nvPr/>
        </p:nvSpPr>
        <p:spPr>
          <a:xfrm>
            <a:off x="11205029" y="-101601"/>
            <a:ext cx="246743" cy="695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AC85-8319-4AEE-9B59-A30E6CEA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B9BC-6ABF-4D5B-A1A1-1C865732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See how the weight measures how important each factor is to me?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E72AB-CEB6-438F-B0F6-56E6BDA2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2482851"/>
            <a:ext cx="7354942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AC85-8319-4AEE-9B59-A30E6CEA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B9BC-6ABF-4D5B-A1A1-1C865732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collect the sum of the weight*value for each input and add the bias to produce the output.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D4532-9772-4C9C-AC7D-8FCD9E2F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91" y="2742952"/>
            <a:ext cx="6509908" cy="39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A2CC-D74D-45F4-A3DC-D413CCCB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Networks of Perceptrons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E3A6-FD54-4CFB-A5EA-2046828F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These networks use the output from one set of neurons (called a </a:t>
            </a:r>
            <a:r>
              <a:rPr lang="en-CA" i="1" dirty="0"/>
              <a:t>layer</a:t>
            </a:r>
            <a:r>
              <a:rPr lang="en-CA" dirty="0"/>
              <a:t>) as the input for the next set of neurons.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6D267-F337-4C74-9517-18630C95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66" y="3065525"/>
            <a:ext cx="6650569" cy="28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2BE0-0EF9-4B0E-9D50-4BAB70FD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Recognition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574EC-BE1F-4FFB-993F-03FF20D3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74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Example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17B41-79D3-441D-91B7-505A0B9393D8}"/>
              </a:ext>
            </a:extLst>
          </p:cNvPr>
          <p:cNvSpPr txBox="1"/>
          <p:nvPr/>
        </p:nvSpPr>
        <p:spPr>
          <a:xfrm>
            <a:off x="838200" y="6189472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https://www.youtube.com/watch?v=aircAruvnKk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3AF220-CB61-4FE6-8C7D-FAB10DD2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1825625"/>
            <a:ext cx="4455887" cy="2884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0DE56-77EC-48C3-B4F1-FD895BAEFD48}"/>
              </a:ext>
            </a:extLst>
          </p:cNvPr>
          <p:cNvSpPr txBox="1">
            <a:spLocks/>
          </p:cNvSpPr>
          <p:nvPr/>
        </p:nvSpPr>
        <p:spPr>
          <a:xfrm>
            <a:off x="838200" y="5011510"/>
            <a:ext cx="10515600" cy="5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The input here is a layer of 781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4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2BE0-0EF9-4B0E-9D50-4BAB70FD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Recognition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574EC-BE1F-4FFB-993F-03FF20D3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0375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Activations are sent from layer to layer to produce a set of values in the output layer.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this case we have an image as input, and a set of digits as an output.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FF1DF-1465-4645-8097-9F80F7C7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177" y="1690688"/>
            <a:ext cx="6516021" cy="4208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17B41-79D3-441D-91B7-505A0B9393D8}"/>
              </a:ext>
            </a:extLst>
          </p:cNvPr>
          <p:cNvSpPr txBox="1"/>
          <p:nvPr/>
        </p:nvSpPr>
        <p:spPr>
          <a:xfrm>
            <a:off x="838200" y="6189472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https://www.youtube.com/watch?v=aircAruvnKk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87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D8E3-4418-491D-A861-256182DA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Layers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AE456-28D8-40D8-840B-65B5C23D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a network, activations (</a:t>
            </a:r>
            <a:r>
              <a:rPr lang="en-CA" dirty="0" err="1"/>
              <a:t>ie</a:t>
            </a:r>
            <a:r>
              <a:rPr lang="en-CA" dirty="0"/>
              <a:t>, the values of individual neurons) in one layer determine the activations in the next layer</a:t>
            </a:r>
          </a:p>
          <a:p>
            <a:r>
              <a:rPr lang="en-CA" dirty="0"/>
              <a:t>Notice the sizes of the layers are a bit arbitrary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10166-A354-44E4-95AD-2657D170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57" y="3260236"/>
            <a:ext cx="5023298" cy="3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410C-96BA-47DC-AC26-501F041B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Problems With Perceptrons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B4E8-D29F-4F2B-B509-87EEC52A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jump from 0 to 1, which is a big jump</a:t>
            </a:r>
          </a:p>
          <a:p>
            <a:r>
              <a:rPr lang="en-CA" dirty="0"/>
              <a:t>The weights have to be calculated manually</a:t>
            </a:r>
            <a:endParaRPr lang="en-US" dirty="0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43685B9D-E9DF-48CA-91FC-ADA4E7E34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73" y="3066143"/>
            <a:ext cx="3629025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35925-6508-43E9-8343-682698C5E425}"/>
              </a:ext>
            </a:extLst>
          </p:cNvPr>
          <p:cNvSpPr txBox="1"/>
          <p:nvPr/>
        </p:nvSpPr>
        <p:spPr>
          <a:xfrm>
            <a:off x="2825261" y="5770081"/>
            <a:ext cx="65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basic activation function has a value of 1 or 0. This is a </a:t>
            </a:r>
            <a:r>
              <a:rPr lang="en-CA" i="1" dirty="0"/>
              <a:t>binary step</a:t>
            </a:r>
            <a:r>
              <a:rPr lang="en-CA" dirty="0"/>
              <a:t> activation function.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62052-2DC0-4DC9-94D9-F745ED324149}"/>
              </a:ext>
            </a:extLst>
          </p:cNvPr>
          <p:cNvSpPr txBox="1"/>
          <p:nvPr/>
        </p:nvSpPr>
        <p:spPr>
          <a:xfrm>
            <a:off x="957943" y="6442501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https://towardsdatascience.com/getting-to-know-activation-functions-in-neural-networks-125405b67428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53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7F45-873E-4944-885F-04CE1FCA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Sigmoid Neuron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3AF0-D374-487C-8FC0-B772D497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04039" cy="4351338"/>
          </a:xfrm>
        </p:spPr>
        <p:txBody>
          <a:bodyPr/>
          <a:lstStyle/>
          <a:p>
            <a:r>
              <a:rPr lang="en-CA" dirty="0"/>
              <a:t>Replaces perceptron neurons</a:t>
            </a:r>
          </a:p>
          <a:p>
            <a:r>
              <a:rPr lang="en-CA" dirty="0"/>
              <a:t>Output is calculated in the same way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Then used in the sigmoid function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DD7F5-348E-45F3-80B4-20574B52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54" y="4939094"/>
            <a:ext cx="4558043" cy="104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981C2-A2A1-40D5-AA51-2E046A19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358" y="2889425"/>
            <a:ext cx="4277807" cy="22077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E5F10A-11BA-4135-8B80-EAA278F8544B}"/>
              </a:ext>
            </a:extLst>
          </p:cNvPr>
          <p:cNvSpPr txBox="1">
            <a:spLocks/>
          </p:cNvSpPr>
          <p:nvPr/>
        </p:nvSpPr>
        <p:spPr>
          <a:xfrm>
            <a:off x="6642239" y="1825625"/>
            <a:ext cx="48240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result, instead of being 1 or 0, is a smooth slope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7188E5-39B6-4D08-8BAA-8B76E9F2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38" y="2962338"/>
            <a:ext cx="2810267" cy="115268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EBDD4F-4284-4AF3-9D65-2ABA861A303C}"/>
              </a:ext>
            </a:extLst>
          </p:cNvPr>
          <p:cNvCxnSpPr>
            <a:cxnSpLocks/>
          </p:cNvCxnSpPr>
          <p:nvPr/>
        </p:nvCxnSpPr>
        <p:spPr>
          <a:xfrm>
            <a:off x="2743200" y="3511950"/>
            <a:ext cx="2725615" cy="1992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4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BAFD-9856-4007-A6E1-480E9483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Activation Functions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6FAC4-AFC5-40C8-BCED-86DF21B8494D}"/>
              </a:ext>
            </a:extLst>
          </p:cNvPr>
          <p:cNvSpPr txBox="1"/>
          <p:nvPr/>
        </p:nvSpPr>
        <p:spPr>
          <a:xfrm>
            <a:off x="838200" y="5657578"/>
            <a:ext cx="11136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https://en.wikipedia.org/wiki/Activation_function</a:t>
            </a:r>
            <a:endParaRPr lang="en-US" dirty="0"/>
          </a:p>
          <a:p>
            <a:r>
              <a:rPr lang="en-US" dirty="0">
                <a:hlinkClick r:id="rId3"/>
              </a:rPr>
              <a:t>https://medium.com/@shrutijadon10104776/survey-on-activation-functions-for-deep-learning-9689331ba092</a:t>
            </a:r>
            <a:endParaRPr lang="en-US" dirty="0"/>
          </a:p>
          <a:p>
            <a:r>
              <a:rPr lang="en-US" dirty="0">
                <a:hlinkClick r:id="rId4"/>
              </a:rPr>
              <a:t>https://mlfromscratch.com/activation-functions-explained/</a:t>
            </a:r>
            <a:r>
              <a:rPr lang="en-US" dirty="0"/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FE471-9798-4AED-AD08-A4F1F318A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315" y="1462237"/>
            <a:ext cx="8933370" cy="39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4BD5-0200-4448-8EB1-B483D3DA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596E-9170-4CFD-BE9D-479AC862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Adjusts the weights of a neural network</a:t>
            </a:r>
          </a:p>
          <a:p>
            <a:r>
              <a:rPr lang="en-CA" dirty="0"/>
              <a:t>Uses training examples to ‘train’ the network</a:t>
            </a:r>
          </a:p>
          <a:p>
            <a:r>
              <a:rPr lang="en-CA" dirty="0"/>
              <a:t>The result is then used to make predictions</a:t>
            </a:r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F90E1F-FC4A-4DC3-8F75-9E873E02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68675"/>
            <a:ext cx="6248400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99207-837E-4B73-85BB-E1C1E10C79CA}"/>
              </a:ext>
            </a:extLst>
          </p:cNvPr>
          <p:cNvSpPr txBox="1"/>
          <p:nvPr/>
        </p:nvSpPr>
        <p:spPr>
          <a:xfrm>
            <a:off x="838200" y="6311900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https://en.wikipedia.org/wiki/Feedback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48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FB2B-B501-4BBD-B4B9-90690C55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AI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7131-4C09-45F3-A7C3-113AFF0E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There are </a:t>
            </a:r>
            <a:r>
              <a:rPr lang="en-CA" i="1" dirty="0"/>
              <a:t>many</a:t>
            </a:r>
            <a:r>
              <a:rPr lang="en-CA" dirty="0"/>
              <a:t> good introductory videos for this subject:</a:t>
            </a:r>
          </a:p>
          <a:p>
            <a:pPr lvl="1"/>
            <a:r>
              <a:rPr lang="en-US" dirty="0">
                <a:hlinkClick r:id="rId2"/>
              </a:rPr>
              <a:t>https://www.youtube.com/watch?v=L_9OluD0nqw</a:t>
            </a:r>
            <a:r>
              <a:rPr lang="en-CA" dirty="0"/>
              <a:t> </a:t>
            </a:r>
          </a:p>
          <a:p>
            <a:pPr lvl="1"/>
            <a:r>
              <a:rPr lang="en-US" dirty="0">
                <a:hlinkClick r:id="rId3"/>
              </a:rPr>
              <a:t>https://www.youtube.com/watch?v=JrXazCEACVo</a:t>
            </a:r>
            <a:r>
              <a:rPr lang="en-CA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https://www.youtube.com/watch?v=aircAruvnKk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71E2039-44F1-4CD3-83A8-22A16974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3815215"/>
            <a:ext cx="8275684" cy="22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BAAC-54CF-47A5-8E64-82C6975A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Cost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A1BC-9B9E-4888-B9DD-27208279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Is a measure of the difference between the desired outcome and the prediction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F0040-30EA-46E5-8367-9547912F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65" y="2931886"/>
            <a:ext cx="7288466" cy="3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0748-DF6C-439D-8D53-2C6A8153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Optimizing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96F8-5E7A-49DD-BB70-84C4A58F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Reduce the value of C (the cost function) by adjusting weights</a:t>
            </a:r>
          </a:p>
          <a:p>
            <a:pPr lvl="1"/>
            <a:r>
              <a:rPr lang="en-CA" dirty="0"/>
              <a:t>Calculate the </a:t>
            </a:r>
            <a:r>
              <a:rPr lang="en-CA" i="1" dirty="0"/>
              <a:t>gradient </a:t>
            </a:r>
            <a:r>
              <a:rPr lang="en-CA" dirty="0"/>
              <a:t>of 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84A7A-594E-4679-A61D-484EFF1C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75" y="2337613"/>
            <a:ext cx="433448" cy="30008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727CAD7-0412-4CBE-B76E-981681B2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2" y="2487653"/>
            <a:ext cx="4475284" cy="3725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7EEAE8-204F-443C-B1CB-2813CAE4D5F7}"/>
              </a:ext>
            </a:extLst>
          </p:cNvPr>
          <p:cNvSpPr txBox="1"/>
          <p:nvPr/>
        </p:nvSpPr>
        <p:spPr>
          <a:xfrm>
            <a:off x="1377392" y="3149976"/>
            <a:ext cx="3165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https://towardsdatascience.com/step-by-step-the-math-behind-neural-networks-490dc1f3cfd9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51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0C81-3CCA-46D4-A46B-2AACF5F7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B3C3-A651-499A-AADB-466EE769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Guess the weights</a:t>
            </a:r>
          </a:p>
          <a:p>
            <a:r>
              <a:rPr lang="en-CA" dirty="0"/>
              <a:t>Provide input</a:t>
            </a:r>
          </a:p>
          <a:p>
            <a:r>
              <a:rPr lang="en-CA" dirty="0"/>
              <a:t>Identify the </a:t>
            </a:r>
            <a:r>
              <a:rPr lang="en-CA" i="1" dirty="0"/>
              <a:t>error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21D48-8212-4066-A316-880B8950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83" y="2325481"/>
            <a:ext cx="2486372" cy="96215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7AA48DB-5A8B-4FA6-9851-680A5C4FA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4" y="3649162"/>
            <a:ext cx="5608327" cy="29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91F0-03F5-4083-9E25-B7135803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Back-Propagation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44EA-4E3E-4544-A55A-B3C0CF21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error for neurons in any particular error can be calculated as a function of the errors the next layer up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5F7D2-38AC-4AB3-8671-84EDD46B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50" y="2762871"/>
            <a:ext cx="5925377" cy="123842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3AD929B-96C9-4877-8080-EA49ED4BB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38" y="4177657"/>
            <a:ext cx="4846327" cy="25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4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D266-B03B-4B96-A760-74FB244D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Adjusting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D2B2-3D4E-4AAD-9683-04A16960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Calculate the </a:t>
            </a:r>
            <a:r>
              <a:rPr lang="en-CA" i="1" dirty="0"/>
              <a:t>gradient </a:t>
            </a:r>
            <a:r>
              <a:rPr lang="en-CA" dirty="0"/>
              <a:t>of C       </a:t>
            </a:r>
            <a:r>
              <a:rPr lang="en-US" dirty="0"/>
              <a:t>, as before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7B59F-C1A6-4A1E-AAF8-C8778193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014" y="1825625"/>
            <a:ext cx="433448" cy="30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40695-9D40-424C-93E3-D7CBBEA8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5" y="2864242"/>
            <a:ext cx="8526065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8AB6858-81C3-4A4E-A738-931CAA6B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39" y="2578408"/>
            <a:ext cx="4771429" cy="334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682E7-1724-446E-BEBC-54D12F8A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Adjusting Biases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F083-0387-469F-8A4D-D2A70666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also adjust the bias</a:t>
            </a:r>
          </a:p>
          <a:p>
            <a:r>
              <a:rPr lang="en-CA" dirty="0"/>
              <a:t>This establishes how active a neuron needs to be before it has an activation value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34EC5-C9DE-4243-9FF5-4C4F550188F0}"/>
              </a:ext>
            </a:extLst>
          </p:cNvPr>
          <p:cNvSpPr txBox="1"/>
          <p:nvPr/>
        </p:nvSpPr>
        <p:spPr>
          <a:xfrm>
            <a:off x="838201" y="5918767"/>
            <a:ext cx="1051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https://stackoverflow.com/questions/3775032/how-to-update-the-bias-in-neural-network-backpropagation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https://www.geeksforgeeks.org/effect-of-bias-in-neural-network/</a:t>
            </a:r>
            <a:endParaRPr lang="en-US" dirty="0"/>
          </a:p>
          <a:p>
            <a:r>
              <a:rPr lang="en-US" dirty="0">
                <a:hlinkClick r:id="rId5"/>
              </a:rPr>
              <a:t>https://www.tutorialexample.com/understand-bias-in-neural-network-why-using-bias-in-neural-network/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775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0756-05B2-40A0-8A37-1298E093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9C50-5095-4344-A963-4E99B524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do the layers do?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C9FB5-2A2A-45B9-A518-957E160B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1" y="3784398"/>
            <a:ext cx="3466206" cy="2708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9CF8E-AAC1-421D-B238-47EC4CFA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2175"/>
            <a:ext cx="4543192" cy="38846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348BC6-0B6A-469F-BFE0-64151F2C8687}"/>
              </a:ext>
            </a:extLst>
          </p:cNvPr>
          <p:cNvCxnSpPr>
            <a:cxnSpLocks/>
          </p:cNvCxnSpPr>
          <p:nvPr/>
        </p:nvCxnSpPr>
        <p:spPr>
          <a:xfrm flipV="1">
            <a:off x="4812407" y="1946615"/>
            <a:ext cx="4469478" cy="7965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41C95-C57A-432F-9747-3A4453CDAFF2}"/>
              </a:ext>
            </a:extLst>
          </p:cNvPr>
          <p:cNvCxnSpPr>
            <a:cxnSpLocks/>
          </p:cNvCxnSpPr>
          <p:nvPr/>
        </p:nvCxnSpPr>
        <p:spPr>
          <a:xfrm flipV="1">
            <a:off x="4659086" y="2420483"/>
            <a:ext cx="4622799" cy="16943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88A30E-F2D3-4D91-BB72-5412485F5196}"/>
              </a:ext>
            </a:extLst>
          </p:cNvPr>
          <p:cNvCxnSpPr>
            <a:cxnSpLocks/>
          </p:cNvCxnSpPr>
          <p:nvPr/>
        </p:nvCxnSpPr>
        <p:spPr>
          <a:xfrm flipV="1">
            <a:off x="3169126" y="2743200"/>
            <a:ext cx="1643281" cy="12192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1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4F6-33FA-44CD-BE1A-29800E2F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Edge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233B-FD3C-4CB2-A032-EC29A7E8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85292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Features are made of smaller parts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93E26-225F-4CFD-87FC-4C9D30FD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42" y="1954072"/>
            <a:ext cx="7732558" cy="4094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5CCF2-1F08-418F-AE09-C8A0FED4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92" y="230188"/>
            <a:ext cx="3238447" cy="12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5C4C-5E20-4428-93B7-278451ED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4175-3105-4E19-8A10-33FDAFAA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47709" cy="4351338"/>
          </a:xfrm>
        </p:spPr>
        <p:txBody>
          <a:bodyPr/>
          <a:lstStyle/>
          <a:p>
            <a:r>
              <a:rPr lang="en-CA" dirty="0"/>
              <a:t>Calculations of the weights and values can be described using matrix algebra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33C41-4A96-441C-A418-C4434FE5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95" y="1690688"/>
            <a:ext cx="7155919" cy="40138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478388-4385-49CC-B97E-CFC306B855D2}"/>
              </a:ext>
            </a:extLst>
          </p:cNvPr>
          <p:cNvCxnSpPr>
            <a:cxnSpLocks/>
          </p:cNvCxnSpPr>
          <p:nvPr/>
        </p:nvCxnSpPr>
        <p:spPr>
          <a:xfrm>
            <a:off x="4038322" y="5704556"/>
            <a:ext cx="0" cy="681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AB3E3A-35B8-4E7B-A898-B645A9A87935}"/>
              </a:ext>
            </a:extLst>
          </p:cNvPr>
          <p:cNvCxnSpPr>
            <a:cxnSpLocks/>
          </p:cNvCxnSpPr>
          <p:nvPr/>
        </p:nvCxnSpPr>
        <p:spPr>
          <a:xfrm>
            <a:off x="4038322" y="6386286"/>
            <a:ext cx="49738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9676AD-22D2-49C5-A48B-F8C451A5AFC3}"/>
              </a:ext>
            </a:extLst>
          </p:cNvPr>
          <p:cNvCxnSpPr>
            <a:cxnSpLocks/>
          </p:cNvCxnSpPr>
          <p:nvPr/>
        </p:nvCxnSpPr>
        <p:spPr>
          <a:xfrm flipV="1">
            <a:off x="9012195" y="5167312"/>
            <a:ext cx="0" cy="12189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E4E24B-62A6-4D50-A601-A1C9EED0CA77}"/>
              </a:ext>
            </a:extLst>
          </p:cNvPr>
          <p:cNvCxnSpPr>
            <a:cxnSpLocks/>
          </p:cNvCxnSpPr>
          <p:nvPr/>
        </p:nvCxnSpPr>
        <p:spPr>
          <a:xfrm flipH="1">
            <a:off x="7474857" y="2627086"/>
            <a:ext cx="435429" cy="943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B3AED0-2765-4178-AEDA-C479CA99ABE1}"/>
              </a:ext>
            </a:extLst>
          </p:cNvPr>
          <p:cNvCxnSpPr>
            <a:cxnSpLocks/>
          </p:cNvCxnSpPr>
          <p:nvPr/>
        </p:nvCxnSpPr>
        <p:spPr>
          <a:xfrm>
            <a:off x="5986404" y="2636044"/>
            <a:ext cx="0" cy="281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1416FA-E50A-49FF-9CE2-17A4342E1A3A}"/>
              </a:ext>
            </a:extLst>
          </p:cNvPr>
          <p:cNvCxnSpPr>
            <a:cxnSpLocks/>
          </p:cNvCxnSpPr>
          <p:nvPr/>
        </p:nvCxnSpPr>
        <p:spPr>
          <a:xfrm>
            <a:off x="5986404" y="2917371"/>
            <a:ext cx="39849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A58B85-ADFB-4901-9402-157CBF72B99C}"/>
              </a:ext>
            </a:extLst>
          </p:cNvPr>
          <p:cNvCxnSpPr>
            <a:cxnSpLocks/>
          </p:cNvCxnSpPr>
          <p:nvPr/>
        </p:nvCxnSpPr>
        <p:spPr>
          <a:xfrm>
            <a:off x="9971314" y="2917371"/>
            <a:ext cx="0" cy="373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EF0156-C849-4B9C-96DB-10668003529F}"/>
              </a:ext>
            </a:extLst>
          </p:cNvPr>
          <p:cNvSpPr txBox="1"/>
          <p:nvPr/>
        </p:nvSpPr>
        <p:spPr>
          <a:xfrm>
            <a:off x="6665964" y="5985883"/>
            <a:ext cx="297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vector of input values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60857D-40B3-482C-AA19-8DB4B8C8384D}"/>
              </a:ext>
            </a:extLst>
          </p:cNvPr>
          <p:cNvSpPr txBox="1"/>
          <p:nvPr/>
        </p:nvSpPr>
        <p:spPr>
          <a:xfrm>
            <a:off x="6422571" y="657326"/>
            <a:ext cx="297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matrix of weights of connections between layers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50EC0F-B20E-4110-A959-3EE9FF5EDF77}"/>
              </a:ext>
            </a:extLst>
          </p:cNvPr>
          <p:cNvCxnSpPr>
            <a:cxnSpLocks/>
          </p:cNvCxnSpPr>
          <p:nvPr/>
        </p:nvCxnSpPr>
        <p:spPr>
          <a:xfrm flipH="1">
            <a:off x="7837714" y="1342567"/>
            <a:ext cx="1" cy="882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CDB499-F403-4FDB-9CA7-B6CA705AE480}"/>
              </a:ext>
            </a:extLst>
          </p:cNvPr>
          <p:cNvSpPr txBox="1"/>
          <p:nvPr/>
        </p:nvSpPr>
        <p:spPr>
          <a:xfrm>
            <a:off x="10042712" y="5776799"/>
            <a:ext cx="1944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matrix vector product as next layer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D1C4-6808-4E3D-9C95-2EC0D9BB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5013-5085-4295-842B-E7C85235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6057"/>
            <a:ext cx="10515600" cy="53090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Adding the bias…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10B64-42D2-455F-828E-4028A6CC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2" y="1458764"/>
            <a:ext cx="6975193" cy="40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880477-FDA7-4EAB-A951-79025FBC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17" y="3808102"/>
            <a:ext cx="7788726" cy="2534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8294F-2D2F-42CC-8DBD-AEAD7EE1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AI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E99E-052C-48D5-907D-F9CB3DC1D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098" y="1869168"/>
            <a:ext cx="3951514" cy="4351338"/>
          </a:xfrm>
        </p:spPr>
        <p:txBody>
          <a:bodyPr/>
          <a:lstStyle/>
          <a:p>
            <a:r>
              <a:rPr lang="en-CA" dirty="0"/>
              <a:t>Regression</a:t>
            </a:r>
          </a:p>
          <a:p>
            <a:r>
              <a:rPr lang="en-CA" dirty="0"/>
              <a:t>Feature detection</a:t>
            </a:r>
          </a:p>
          <a:p>
            <a:r>
              <a:rPr lang="en-CA" dirty="0"/>
              <a:t>Clustering</a:t>
            </a:r>
          </a:p>
          <a:p>
            <a:r>
              <a:rPr lang="en-CA" dirty="0"/>
              <a:t>Prediction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1A04CD-AE27-4FDB-95E1-A3BC20F041F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7930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 neural network is ultimately a statistical function, but one that manages tens of thousands of input variables </a:t>
            </a:r>
          </a:p>
          <a:p>
            <a:r>
              <a:rPr lang="en-CA" dirty="0"/>
              <a:t>This presentation is about those values: what they are, and how they’re 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6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343-8B45-4788-A111-69C469B8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B144-FE3C-4658-AC78-FBDD7346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80264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Code libraries are optimized for matrix multiplication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D6DFA-9111-4420-BCA8-A1020E93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01" y="1439342"/>
            <a:ext cx="6862462" cy="3979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8759D-6FC1-4E6D-8FAA-A161E94884CB}"/>
              </a:ext>
            </a:extLst>
          </p:cNvPr>
          <p:cNvSpPr txBox="1"/>
          <p:nvPr/>
        </p:nvSpPr>
        <p:spPr>
          <a:xfrm>
            <a:off x="3802742" y="5671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https://www.youtube.com/watch?v=aircAruvnKk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657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03B5-1A53-4A3A-82EF-708D4989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9B9E-A364-4409-B433-536C3FAD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Each time we adjust all the weights, we call that an </a:t>
            </a:r>
            <a:r>
              <a:rPr lang="en-CA" i="1" dirty="0"/>
              <a:t>epoch.</a:t>
            </a:r>
          </a:p>
          <a:p>
            <a:r>
              <a:rPr lang="en-CA" dirty="0"/>
              <a:t>This is too large to do all at once, so it’s broken down into batches.</a:t>
            </a:r>
          </a:p>
          <a:p>
            <a:r>
              <a:rPr lang="en-CA" dirty="0"/>
              <a:t>The number of iterations is the number of batches needed to complete an epoch.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180E-E3F2-48D3-AFB2-6F582C7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A16E-9711-4DAB-9BCA-966A2210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A.k.a. an artificial neuron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9B4A8-F12A-4CAC-B003-B2673C43C962}"/>
              </a:ext>
            </a:extLst>
          </p:cNvPr>
          <p:cNvSpPr txBox="1"/>
          <p:nvPr/>
        </p:nvSpPr>
        <p:spPr>
          <a:xfrm>
            <a:off x="838200" y="6176963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https://www.youtube.com/watch?v=JrXazCEACVo</a:t>
            </a:r>
            <a:r>
              <a:rPr lang="en-US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65E40-EFC8-4ED0-82E3-E4BDF358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34" y="2544931"/>
            <a:ext cx="6418638" cy="32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180E-E3F2-48D3-AFB2-6F582C7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A16E-9711-4DAB-9BCA-966A2210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A.k.a. an artificial neuron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8D2AD-5110-43B0-99F0-C3F21556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11" y="2496156"/>
            <a:ext cx="5467129" cy="269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9B4A8-F12A-4CAC-B003-B2673C43C962}"/>
              </a:ext>
            </a:extLst>
          </p:cNvPr>
          <p:cNvSpPr txBox="1"/>
          <p:nvPr/>
        </p:nvSpPr>
        <p:spPr>
          <a:xfrm>
            <a:off x="838200" y="6176963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https://www.youtube.com/watch?v=L_9OluD0nqw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0D773-FD7C-4C5E-B1C5-49AF681DD13A}"/>
              </a:ext>
            </a:extLst>
          </p:cNvPr>
          <p:cNvSpPr txBox="1"/>
          <p:nvPr/>
        </p:nvSpPr>
        <p:spPr>
          <a:xfrm>
            <a:off x="838200" y="5370286"/>
            <a:ext cx="289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input values </a:t>
            </a:r>
            <a:r>
              <a:rPr lang="en-CA" b="1" dirty="0"/>
              <a:t>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4AD4F-C9C5-4EC4-B167-2AD636E3583B}"/>
              </a:ext>
            </a:extLst>
          </p:cNvPr>
          <p:cNvSpPr txBox="1"/>
          <p:nvPr/>
        </p:nvSpPr>
        <p:spPr>
          <a:xfrm>
            <a:off x="7410237" y="5187119"/>
            <a:ext cx="289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output value </a:t>
            </a:r>
            <a:r>
              <a:rPr lang="en-CA" b="1" dirty="0"/>
              <a:t>y</a:t>
            </a:r>
            <a:r>
              <a:rPr lang="en-CA" dirty="0"/>
              <a:t>, which depends on the sum of the input values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D737B9-9401-4BD3-8644-FA03E93E7670}"/>
              </a:ext>
            </a:extLst>
          </p:cNvPr>
          <p:cNvCxnSpPr/>
          <p:nvPr/>
        </p:nvCxnSpPr>
        <p:spPr>
          <a:xfrm flipV="1">
            <a:off x="1204686" y="3841637"/>
            <a:ext cx="769257" cy="1345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00D3B1-68ED-4867-9DF9-300ED9B0A5CA}"/>
              </a:ext>
            </a:extLst>
          </p:cNvPr>
          <p:cNvCxnSpPr>
            <a:cxnSpLocks/>
          </p:cNvCxnSpPr>
          <p:nvPr/>
        </p:nvCxnSpPr>
        <p:spPr>
          <a:xfrm flipH="1" flipV="1">
            <a:off x="5660571" y="3730171"/>
            <a:ext cx="1749666" cy="15553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514F-2A8B-4E33-8660-74102E66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Threshholds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FE5F-115C-4181-AB7F-B5988E13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threshold determines whether or not an input value will trigger an output value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4D03-68B7-4548-A28F-25E23BA9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41" y="2852808"/>
            <a:ext cx="5383351" cy="2749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9F6F44-ED8F-438E-97DF-E2D2A658D380}"/>
              </a:ext>
            </a:extLst>
          </p:cNvPr>
          <p:cNvSpPr txBox="1"/>
          <p:nvPr/>
        </p:nvSpPr>
        <p:spPr>
          <a:xfrm>
            <a:off x="838200" y="6176963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https://www.youtube.com/watch?v=L_9OluD0nqw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3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514F-2A8B-4E33-8660-74102E66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Threshholds</a:t>
            </a:r>
            <a:r>
              <a:rPr lang="en-CA" dirty="0"/>
              <a:t>, or Bias Values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FE5F-115C-4181-AB7F-B5988E13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threshold is expressed as a </a:t>
            </a:r>
            <a:r>
              <a:rPr lang="en-CA" i="1" dirty="0"/>
              <a:t>bias</a:t>
            </a:r>
            <a:r>
              <a:rPr lang="en-CA" dirty="0"/>
              <a:t>, which is a negative number added to the sum of the input values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F6F44-ED8F-438E-97DF-E2D2A658D380}"/>
              </a:ext>
            </a:extLst>
          </p:cNvPr>
          <p:cNvSpPr txBox="1"/>
          <p:nvPr/>
        </p:nvSpPr>
        <p:spPr>
          <a:xfrm>
            <a:off x="838200" y="6176963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https://www.youtube.com/watch?v=L_9OluD0nqw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25BFEC-F3C7-4A53-A2BC-D685F9A2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6" y="2809265"/>
            <a:ext cx="5537288" cy="29529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852A3A-BAFA-4080-B97F-99F075B72F33}"/>
              </a:ext>
            </a:extLst>
          </p:cNvPr>
          <p:cNvCxnSpPr>
            <a:cxnSpLocks/>
          </p:cNvCxnSpPr>
          <p:nvPr/>
        </p:nvCxnSpPr>
        <p:spPr>
          <a:xfrm flipH="1" flipV="1">
            <a:off x="4441371" y="4285717"/>
            <a:ext cx="4426858" cy="1273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24747C-5F50-4C76-8B11-6E703814CF26}"/>
              </a:ext>
            </a:extLst>
          </p:cNvPr>
          <p:cNvSpPr txBox="1"/>
          <p:nvPr/>
        </p:nvSpPr>
        <p:spPr>
          <a:xfrm>
            <a:off x="8868229" y="542834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bias </a:t>
            </a:r>
            <a:r>
              <a:rPr lang="en-CA" b="1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7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FE85-AE61-4DCB-8A63-890658DA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Activation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CD2A-D53B-4DF6-8D4B-3E735A04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i="1" dirty="0"/>
              <a:t>activation value</a:t>
            </a:r>
            <a:r>
              <a:rPr lang="en-CA" dirty="0"/>
              <a:t> of a neuron is a number generated from the input to the neuron. In the case of the perceptron, the activation is 0 or 1</a:t>
            </a:r>
          </a:p>
          <a:p>
            <a:r>
              <a:rPr lang="en-CA" dirty="0"/>
              <a:t>An </a:t>
            </a:r>
            <a:r>
              <a:rPr lang="en-CA" i="1" dirty="0"/>
              <a:t>activation function</a:t>
            </a:r>
            <a:r>
              <a:rPr lang="en-CA" dirty="0"/>
              <a:t> is the algorithm a neuron uses to generate its activation value from the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6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2D22-0C1A-4886-9ECF-854C3B7D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7662-3175-4E24-BA02-94180C8E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821"/>
            <a:ext cx="10515600" cy="760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Weights alter how much influence each input value has on the neuron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BB8C5-4A67-41B7-8060-5FB3C8E0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55" y="2385769"/>
            <a:ext cx="6991573" cy="36810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BEB23F-0A81-4751-AEDD-7EC4C5520AF8}"/>
              </a:ext>
            </a:extLst>
          </p:cNvPr>
          <p:cNvCxnSpPr>
            <a:cxnSpLocks/>
          </p:cNvCxnSpPr>
          <p:nvPr/>
        </p:nvCxnSpPr>
        <p:spPr>
          <a:xfrm flipH="1" flipV="1">
            <a:off x="7765143" y="4920343"/>
            <a:ext cx="2061029" cy="725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6CF133-8C1A-43B3-B57E-49D2E4B66276}"/>
              </a:ext>
            </a:extLst>
          </p:cNvPr>
          <p:cNvSpPr txBox="1"/>
          <p:nvPr/>
        </p:nvSpPr>
        <p:spPr>
          <a:xfrm>
            <a:off x="10087429" y="5646057"/>
            <a:ext cx="166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weight </a:t>
            </a:r>
            <a:r>
              <a:rPr lang="en-CA" b="1" dirty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2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892</Words>
  <Application>Microsoft Office PowerPoint</Application>
  <PresentationFormat>Widescreen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How AI Works</vt:lpstr>
      <vt:lpstr>How AI Works</vt:lpstr>
      <vt:lpstr>What Does AI Do?</vt:lpstr>
      <vt:lpstr>Perceptrons</vt:lpstr>
      <vt:lpstr>Perceptrons</vt:lpstr>
      <vt:lpstr>Threshholds</vt:lpstr>
      <vt:lpstr>Threshholds, or Bias Values</vt:lpstr>
      <vt:lpstr>Activation Value</vt:lpstr>
      <vt:lpstr>Weights</vt:lpstr>
      <vt:lpstr>Calculating</vt:lpstr>
      <vt:lpstr>Calculating</vt:lpstr>
      <vt:lpstr>Networks of Perceptrons</vt:lpstr>
      <vt:lpstr>Recognition Tasks</vt:lpstr>
      <vt:lpstr>Recognition Tasks</vt:lpstr>
      <vt:lpstr>Layers</vt:lpstr>
      <vt:lpstr>Two Problems With Perceptrons</vt:lpstr>
      <vt:lpstr>Sigmoid Neuron</vt:lpstr>
      <vt:lpstr>Other Activation Functions</vt:lpstr>
      <vt:lpstr>Backpropagation</vt:lpstr>
      <vt:lpstr>Cost Function</vt:lpstr>
      <vt:lpstr>Optimizing weights</vt:lpstr>
      <vt:lpstr>Propagation</vt:lpstr>
      <vt:lpstr>Back-Propagation</vt:lpstr>
      <vt:lpstr>Adjusting Weights</vt:lpstr>
      <vt:lpstr>Adjusting Biases</vt:lpstr>
      <vt:lpstr>Feature Detection</vt:lpstr>
      <vt:lpstr>Edge Detection</vt:lpstr>
      <vt:lpstr>Calculations</vt:lpstr>
      <vt:lpstr>Expressions</vt:lpstr>
      <vt:lpstr>Code</vt:lpstr>
      <vt:lpstr>Iterations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AI Works</dc:title>
  <dc:creator>Stephen Downes</dc:creator>
  <cp:lastModifiedBy>Stephen Downes</cp:lastModifiedBy>
  <cp:revision>1</cp:revision>
  <dcterms:created xsi:type="dcterms:W3CDTF">2021-12-03T15:07:38Z</dcterms:created>
  <dcterms:modified xsi:type="dcterms:W3CDTF">2021-12-03T22:32:18Z</dcterms:modified>
</cp:coreProperties>
</file>