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59" r:id="rId5"/>
    <p:sldId id="258" r:id="rId6"/>
    <p:sldId id="262" r:id="rId7"/>
    <p:sldId id="260" r:id="rId8"/>
    <p:sldId id="261" r:id="rId9"/>
    <p:sldId id="266" r:id="rId10"/>
    <p:sldId id="269" r:id="rId11"/>
    <p:sldId id="267" r:id="rId12"/>
    <p:sldId id="268" r:id="rId13"/>
    <p:sldId id="264" r:id="rId14"/>
    <p:sldId id="265" r:id="rId15"/>
    <p:sldId id="271"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0" autoAdjust="0"/>
    <p:restoredTop sz="94660"/>
  </p:normalViewPr>
  <p:slideViewPr>
    <p:cSldViewPr snapToGrid="0">
      <p:cViewPr>
        <p:scale>
          <a:sx n="64" d="100"/>
          <a:sy n="64" d="100"/>
        </p:scale>
        <p:origin x="258"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8148A-7AFD-4465-B7E9-427EB9CD27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4B0B5A-2CBB-46A9-9AE3-0BC1F948A8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BE00D9-7FB2-41A0-8543-763B10A6F312}"/>
              </a:ext>
            </a:extLst>
          </p:cNvPr>
          <p:cNvSpPr>
            <a:spLocks noGrp="1"/>
          </p:cNvSpPr>
          <p:nvPr>
            <p:ph type="dt" sz="half" idx="10"/>
          </p:nvPr>
        </p:nvSpPr>
        <p:spPr/>
        <p:txBody>
          <a:bodyPr/>
          <a:lstStyle/>
          <a:p>
            <a:fld id="{29058FAD-B59B-4EBC-86F8-7A109DB1951D}" type="datetimeFigureOut">
              <a:rPr lang="en-US" smtClean="0"/>
              <a:t>12/1/2021</a:t>
            </a:fld>
            <a:endParaRPr lang="en-US"/>
          </a:p>
        </p:txBody>
      </p:sp>
      <p:sp>
        <p:nvSpPr>
          <p:cNvPr id="5" name="Footer Placeholder 4">
            <a:extLst>
              <a:ext uri="{FF2B5EF4-FFF2-40B4-BE49-F238E27FC236}">
                <a16:creationId xmlns:a16="http://schemas.microsoft.com/office/drawing/2014/main" id="{B99EC6E6-A81C-47BC-AF95-BD3999F778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C9C282-8AC2-4F65-BD10-CEE98695906E}"/>
              </a:ext>
            </a:extLst>
          </p:cNvPr>
          <p:cNvSpPr>
            <a:spLocks noGrp="1"/>
          </p:cNvSpPr>
          <p:nvPr>
            <p:ph type="sldNum" sz="quarter" idx="12"/>
          </p:nvPr>
        </p:nvSpPr>
        <p:spPr/>
        <p:txBody>
          <a:bodyPr/>
          <a:lstStyle/>
          <a:p>
            <a:fld id="{D29953B9-513C-4DA8-BBED-8A65B26C56A1}" type="slidenum">
              <a:rPr lang="en-US" smtClean="0"/>
              <a:t>‹#›</a:t>
            </a:fld>
            <a:endParaRPr lang="en-US"/>
          </a:p>
        </p:txBody>
      </p:sp>
    </p:spTree>
    <p:extLst>
      <p:ext uri="{BB962C8B-B14F-4D97-AF65-F5344CB8AC3E}">
        <p14:creationId xmlns:p14="http://schemas.microsoft.com/office/powerpoint/2010/main" val="238304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C80F-81EA-4733-8BF9-B4FC27D181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66D7E1-12A7-49FA-81B2-F37000E623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D93AA6-22AA-419E-9EC8-F8FD6816B8F4}"/>
              </a:ext>
            </a:extLst>
          </p:cNvPr>
          <p:cNvSpPr>
            <a:spLocks noGrp="1"/>
          </p:cNvSpPr>
          <p:nvPr>
            <p:ph type="dt" sz="half" idx="10"/>
          </p:nvPr>
        </p:nvSpPr>
        <p:spPr/>
        <p:txBody>
          <a:bodyPr/>
          <a:lstStyle/>
          <a:p>
            <a:fld id="{29058FAD-B59B-4EBC-86F8-7A109DB1951D}" type="datetimeFigureOut">
              <a:rPr lang="en-US" smtClean="0"/>
              <a:t>12/1/2021</a:t>
            </a:fld>
            <a:endParaRPr lang="en-US"/>
          </a:p>
        </p:txBody>
      </p:sp>
      <p:sp>
        <p:nvSpPr>
          <p:cNvPr id="5" name="Footer Placeholder 4">
            <a:extLst>
              <a:ext uri="{FF2B5EF4-FFF2-40B4-BE49-F238E27FC236}">
                <a16:creationId xmlns:a16="http://schemas.microsoft.com/office/drawing/2014/main" id="{C42FCF58-7A6C-4B46-B896-91ED8CC725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511A6-FDA8-49B0-AF6F-CE1F0A9B4806}"/>
              </a:ext>
            </a:extLst>
          </p:cNvPr>
          <p:cNvSpPr>
            <a:spLocks noGrp="1"/>
          </p:cNvSpPr>
          <p:nvPr>
            <p:ph type="sldNum" sz="quarter" idx="12"/>
          </p:nvPr>
        </p:nvSpPr>
        <p:spPr/>
        <p:txBody>
          <a:bodyPr/>
          <a:lstStyle/>
          <a:p>
            <a:fld id="{D29953B9-513C-4DA8-BBED-8A65B26C56A1}" type="slidenum">
              <a:rPr lang="en-US" smtClean="0"/>
              <a:t>‹#›</a:t>
            </a:fld>
            <a:endParaRPr lang="en-US"/>
          </a:p>
        </p:txBody>
      </p:sp>
    </p:spTree>
    <p:extLst>
      <p:ext uri="{BB962C8B-B14F-4D97-AF65-F5344CB8AC3E}">
        <p14:creationId xmlns:p14="http://schemas.microsoft.com/office/powerpoint/2010/main" val="721663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9383C8-9EC3-4DB1-BF30-09365A768C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BE6CC4-3496-429E-B8F3-E70C3B2208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88A34-197E-4BE0-8E38-1AF36EC8C674}"/>
              </a:ext>
            </a:extLst>
          </p:cNvPr>
          <p:cNvSpPr>
            <a:spLocks noGrp="1"/>
          </p:cNvSpPr>
          <p:nvPr>
            <p:ph type="dt" sz="half" idx="10"/>
          </p:nvPr>
        </p:nvSpPr>
        <p:spPr/>
        <p:txBody>
          <a:bodyPr/>
          <a:lstStyle/>
          <a:p>
            <a:fld id="{29058FAD-B59B-4EBC-86F8-7A109DB1951D}" type="datetimeFigureOut">
              <a:rPr lang="en-US" smtClean="0"/>
              <a:t>12/1/2021</a:t>
            </a:fld>
            <a:endParaRPr lang="en-US"/>
          </a:p>
        </p:txBody>
      </p:sp>
      <p:sp>
        <p:nvSpPr>
          <p:cNvPr id="5" name="Footer Placeholder 4">
            <a:extLst>
              <a:ext uri="{FF2B5EF4-FFF2-40B4-BE49-F238E27FC236}">
                <a16:creationId xmlns:a16="http://schemas.microsoft.com/office/drawing/2014/main" id="{69EDBF7A-4C6C-46D1-9579-94C606BF5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89F85-2FAE-40A1-9276-0D1471C72615}"/>
              </a:ext>
            </a:extLst>
          </p:cNvPr>
          <p:cNvSpPr>
            <a:spLocks noGrp="1"/>
          </p:cNvSpPr>
          <p:nvPr>
            <p:ph type="sldNum" sz="quarter" idx="12"/>
          </p:nvPr>
        </p:nvSpPr>
        <p:spPr/>
        <p:txBody>
          <a:bodyPr/>
          <a:lstStyle/>
          <a:p>
            <a:fld id="{D29953B9-513C-4DA8-BBED-8A65B26C56A1}" type="slidenum">
              <a:rPr lang="en-US" smtClean="0"/>
              <a:t>‹#›</a:t>
            </a:fld>
            <a:endParaRPr lang="en-US"/>
          </a:p>
        </p:txBody>
      </p:sp>
    </p:spTree>
    <p:extLst>
      <p:ext uri="{BB962C8B-B14F-4D97-AF65-F5344CB8AC3E}">
        <p14:creationId xmlns:p14="http://schemas.microsoft.com/office/powerpoint/2010/main" val="489261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F9004-6DF4-4109-9638-C63E601395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1230AD-21A3-4045-82DF-B4413F9BB2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60DE74-A211-47BB-A5E2-82CFCC34D013}"/>
              </a:ext>
            </a:extLst>
          </p:cNvPr>
          <p:cNvSpPr>
            <a:spLocks noGrp="1"/>
          </p:cNvSpPr>
          <p:nvPr>
            <p:ph type="dt" sz="half" idx="10"/>
          </p:nvPr>
        </p:nvSpPr>
        <p:spPr/>
        <p:txBody>
          <a:bodyPr/>
          <a:lstStyle/>
          <a:p>
            <a:fld id="{29058FAD-B59B-4EBC-86F8-7A109DB1951D}" type="datetimeFigureOut">
              <a:rPr lang="en-US" smtClean="0"/>
              <a:t>12/1/2021</a:t>
            </a:fld>
            <a:endParaRPr lang="en-US"/>
          </a:p>
        </p:txBody>
      </p:sp>
      <p:sp>
        <p:nvSpPr>
          <p:cNvPr id="5" name="Footer Placeholder 4">
            <a:extLst>
              <a:ext uri="{FF2B5EF4-FFF2-40B4-BE49-F238E27FC236}">
                <a16:creationId xmlns:a16="http://schemas.microsoft.com/office/drawing/2014/main" id="{9FD97CCA-F98A-49AB-851E-CC2A146408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369DD0-79BA-4E2B-80EF-2696F9EC0B77}"/>
              </a:ext>
            </a:extLst>
          </p:cNvPr>
          <p:cNvSpPr>
            <a:spLocks noGrp="1"/>
          </p:cNvSpPr>
          <p:nvPr>
            <p:ph type="sldNum" sz="quarter" idx="12"/>
          </p:nvPr>
        </p:nvSpPr>
        <p:spPr/>
        <p:txBody>
          <a:bodyPr/>
          <a:lstStyle/>
          <a:p>
            <a:fld id="{D29953B9-513C-4DA8-BBED-8A65B26C56A1}" type="slidenum">
              <a:rPr lang="en-US" smtClean="0"/>
              <a:t>‹#›</a:t>
            </a:fld>
            <a:endParaRPr lang="en-US"/>
          </a:p>
        </p:txBody>
      </p:sp>
    </p:spTree>
    <p:extLst>
      <p:ext uri="{BB962C8B-B14F-4D97-AF65-F5344CB8AC3E}">
        <p14:creationId xmlns:p14="http://schemas.microsoft.com/office/powerpoint/2010/main" val="1402478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85BE-9057-46FB-A69A-7925A6E26C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AC7EC1-BC96-4F35-8A52-63421FD38C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034120-A168-433F-AEF1-6C1229C1395B}"/>
              </a:ext>
            </a:extLst>
          </p:cNvPr>
          <p:cNvSpPr>
            <a:spLocks noGrp="1"/>
          </p:cNvSpPr>
          <p:nvPr>
            <p:ph type="dt" sz="half" idx="10"/>
          </p:nvPr>
        </p:nvSpPr>
        <p:spPr/>
        <p:txBody>
          <a:bodyPr/>
          <a:lstStyle/>
          <a:p>
            <a:fld id="{29058FAD-B59B-4EBC-86F8-7A109DB1951D}" type="datetimeFigureOut">
              <a:rPr lang="en-US" smtClean="0"/>
              <a:t>12/1/2021</a:t>
            </a:fld>
            <a:endParaRPr lang="en-US"/>
          </a:p>
        </p:txBody>
      </p:sp>
      <p:sp>
        <p:nvSpPr>
          <p:cNvPr id="5" name="Footer Placeholder 4">
            <a:extLst>
              <a:ext uri="{FF2B5EF4-FFF2-40B4-BE49-F238E27FC236}">
                <a16:creationId xmlns:a16="http://schemas.microsoft.com/office/drawing/2014/main" id="{EA593C5E-1845-4490-A5FF-72F8E14706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0BE85-6578-401A-8588-D23146299319}"/>
              </a:ext>
            </a:extLst>
          </p:cNvPr>
          <p:cNvSpPr>
            <a:spLocks noGrp="1"/>
          </p:cNvSpPr>
          <p:nvPr>
            <p:ph type="sldNum" sz="quarter" idx="12"/>
          </p:nvPr>
        </p:nvSpPr>
        <p:spPr/>
        <p:txBody>
          <a:bodyPr/>
          <a:lstStyle/>
          <a:p>
            <a:fld id="{D29953B9-513C-4DA8-BBED-8A65B26C56A1}" type="slidenum">
              <a:rPr lang="en-US" smtClean="0"/>
              <a:t>‹#›</a:t>
            </a:fld>
            <a:endParaRPr lang="en-US"/>
          </a:p>
        </p:txBody>
      </p:sp>
    </p:spTree>
    <p:extLst>
      <p:ext uri="{BB962C8B-B14F-4D97-AF65-F5344CB8AC3E}">
        <p14:creationId xmlns:p14="http://schemas.microsoft.com/office/powerpoint/2010/main" val="4261402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0848C-78A7-4180-AB5A-3C66C69912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B4569-04B1-4BF2-9648-097A8795C0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556C43-7EC5-41A0-BAFF-8044EB84AE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9C3A45-6741-423E-B9CA-D12D6028AC57}"/>
              </a:ext>
            </a:extLst>
          </p:cNvPr>
          <p:cNvSpPr>
            <a:spLocks noGrp="1"/>
          </p:cNvSpPr>
          <p:nvPr>
            <p:ph type="dt" sz="half" idx="10"/>
          </p:nvPr>
        </p:nvSpPr>
        <p:spPr/>
        <p:txBody>
          <a:bodyPr/>
          <a:lstStyle/>
          <a:p>
            <a:fld id="{29058FAD-B59B-4EBC-86F8-7A109DB1951D}" type="datetimeFigureOut">
              <a:rPr lang="en-US" smtClean="0"/>
              <a:t>12/1/2021</a:t>
            </a:fld>
            <a:endParaRPr lang="en-US"/>
          </a:p>
        </p:txBody>
      </p:sp>
      <p:sp>
        <p:nvSpPr>
          <p:cNvPr id="6" name="Footer Placeholder 5">
            <a:extLst>
              <a:ext uri="{FF2B5EF4-FFF2-40B4-BE49-F238E27FC236}">
                <a16:creationId xmlns:a16="http://schemas.microsoft.com/office/drawing/2014/main" id="{FF508481-AB63-4687-97D3-75E5BC288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5175EF-BB9E-42FB-9AB7-6DEBBEFDCBC6}"/>
              </a:ext>
            </a:extLst>
          </p:cNvPr>
          <p:cNvSpPr>
            <a:spLocks noGrp="1"/>
          </p:cNvSpPr>
          <p:nvPr>
            <p:ph type="sldNum" sz="quarter" idx="12"/>
          </p:nvPr>
        </p:nvSpPr>
        <p:spPr/>
        <p:txBody>
          <a:bodyPr/>
          <a:lstStyle/>
          <a:p>
            <a:fld id="{D29953B9-513C-4DA8-BBED-8A65B26C56A1}" type="slidenum">
              <a:rPr lang="en-US" smtClean="0"/>
              <a:t>‹#›</a:t>
            </a:fld>
            <a:endParaRPr lang="en-US"/>
          </a:p>
        </p:txBody>
      </p:sp>
    </p:spTree>
    <p:extLst>
      <p:ext uri="{BB962C8B-B14F-4D97-AF65-F5344CB8AC3E}">
        <p14:creationId xmlns:p14="http://schemas.microsoft.com/office/powerpoint/2010/main" val="281200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7A673-9D37-450E-A4DF-27FD94FE2E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AAEA17-EE92-4CFC-870C-ECF3A3A9DA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519405-63BE-4AA4-A76B-C05E05F806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85ABB9-F834-4362-8291-F4AE2FF42E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3998D0-A82B-49D8-847E-673D3E1BE7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3B3CAD-AB0F-4C87-9465-FD141A176AFD}"/>
              </a:ext>
            </a:extLst>
          </p:cNvPr>
          <p:cNvSpPr>
            <a:spLocks noGrp="1"/>
          </p:cNvSpPr>
          <p:nvPr>
            <p:ph type="dt" sz="half" idx="10"/>
          </p:nvPr>
        </p:nvSpPr>
        <p:spPr/>
        <p:txBody>
          <a:bodyPr/>
          <a:lstStyle/>
          <a:p>
            <a:fld id="{29058FAD-B59B-4EBC-86F8-7A109DB1951D}" type="datetimeFigureOut">
              <a:rPr lang="en-US" smtClean="0"/>
              <a:t>12/1/2021</a:t>
            </a:fld>
            <a:endParaRPr lang="en-US"/>
          </a:p>
        </p:txBody>
      </p:sp>
      <p:sp>
        <p:nvSpPr>
          <p:cNvPr id="8" name="Footer Placeholder 7">
            <a:extLst>
              <a:ext uri="{FF2B5EF4-FFF2-40B4-BE49-F238E27FC236}">
                <a16:creationId xmlns:a16="http://schemas.microsoft.com/office/drawing/2014/main" id="{228CBEE4-77E8-4910-AE9D-023F081082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76496C-4DDB-4DEB-A5A8-2ABC3D074287}"/>
              </a:ext>
            </a:extLst>
          </p:cNvPr>
          <p:cNvSpPr>
            <a:spLocks noGrp="1"/>
          </p:cNvSpPr>
          <p:nvPr>
            <p:ph type="sldNum" sz="quarter" idx="12"/>
          </p:nvPr>
        </p:nvSpPr>
        <p:spPr/>
        <p:txBody>
          <a:bodyPr/>
          <a:lstStyle/>
          <a:p>
            <a:fld id="{D29953B9-513C-4DA8-BBED-8A65B26C56A1}" type="slidenum">
              <a:rPr lang="en-US" smtClean="0"/>
              <a:t>‹#›</a:t>
            </a:fld>
            <a:endParaRPr lang="en-US"/>
          </a:p>
        </p:txBody>
      </p:sp>
    </p:spTree>
    <p:extLst>
      <p:ext uri="{BB962C8B-B14F-4D97-AF65-F5344CB8AC3E}">
        <p14:creationId xmlns:p14="http://schemas.microsoft.com/office/powerpoint/2010/main" val="403738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B75F9-1A75-486E-97BC-BCED667D55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9685B7-3D55-4671-95F6-C983D12B7D5D}"/>
              </a:ext>
            </a:extLst>
          </p:cNvPr>
          <p:cNvSpPr>
            <a:spLocks noGrp="1"/>
          </p:cNvSpPr>
          <p:nvPr>
            <p:ph type="dt" sz="half" idx="10"/>
          </p:nvPr>
        </p:nvSpPr>
        <p:spPr/>
        <p:txBody>
          <a:bodyPr/>
          <a:lstStyle/>
          <a:p>
            <a:fld id="{29058FAD-B59B-4EBC-86F8-7A109DB1951D}" type="datetimeFigureOut">
              <a:rPr lang="en-US" smtClean="0"/>
              <a:t>12/1/2021</a:t>
            </a:fld>
            <a:endParaRPr lang="en-US"/>
          </a:p>
        </p:txBody>
      </p:sp>
      <p:sp>
        <p:nvSpPr>
          <p:cNvPr id="4" name="Footer Placeholder 3">
            <a:extLst>
              <a:ext uri="{FF2B5EF4-FFF2-40B4-BE49-F238E27FC236}">
                <a16:creationId xmlns:a16="http://schemas.microsoft.com/office/drawing/2014/main" id="{D51279B6-BDD4-4DB5-9112-AC46DAC467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4C1F66-BF6E-467B-9322-E06D91F62431}"/>
              </a:ext>
            </a:extLst>
          </p:cNvPr>
          <p:cNvSpPr>
            <a:spLocks noGrp="1"/>
          </p:cNvSpPr>
          <p:nvPr>
            <p:ph type="sldNum" sz="quarter" idx="12"/>
          </p:nvPr>
        </p:nvSpPr>
        <p:spPr/>
        <p:txBody>
          <a:bodyPr/>
          <a:lstStyle/>
          <a:p>
            <a:fld id="{D29953B9-513C-4DA8-BBED-8A65B26C56A1}" type="slidenum">
              <a:rPr lang="en-US" smtClean="0"/>
              <a:t>‹#›</a:t>
            </a:fld>
            <a:endParaRPr lang="en-US"/>
          </a:p>
        </p:txBody>
      </p:sp>
    </p:spTree>
    <p:extLst>
      <p:ext uri="{BB962C8B-B14F-4D97-AF65-F5344CB8AC3E}">
        <p14:creationId xmlns:p14="http://schemas.microsoft.com/office/powerpoint/2010/main" val="762034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EB80A3-8A86-4FF7-B758-E9E489935733}"/>
              </a:ext>
            </a:extLst>
          </p:cNvPr>
          <p:cNvSpPr>
            <a:spLocks noGrp="1"/>
          </p:cNvSpPr>
          <p:nvPr>
            <p:ph type="dt" sz="half" idx="10"/>
          </p:nvPr>
        </p:nvSpPr>
        <p:spPr/>
        <p:txBody>
          <a:bodyPr/>
          <a:lstStyle/>
          <a:p>
            <a:fld id="{29058FAD-B59B-4EBC-86F8-7A109DB1951D}" type="datetimeFigureOut">
              <a:rPr lang="en-US" smtClean="0"/>
              <a:t>12/1/2021</a:t>
            </a:fld>
            <a:endParaRPr lang="en-US"/>
          </a:p>
        </p:txBody>
      </p:sp>
      <p:sp>
        <p:nvSpPr>
          <p:cNvPr id="3" name="Footer Placeholder 2">
            <a:extLst>
              <a:ext uri="{FF2B5EF4-FFF2-40B4-BE49-F238E27FC236}">
                <a16:creationId xmlns:a16="http://schemas.microsoft.com/office/drawing/2014/main" id="{BE32B54F-0225-4EC1-9E32-428CA17EE9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8BF894-A818-4650-AA38-1C3C4B7614B3}"/>
              </a:ext>
            </a:extLst>
          </p:cNvPr>
          <p:cNvSpPr>
            <a:spLocks noGrp="1"/>
          </p:cNvSpPr>
          <p:nvPr>
            <p:ph type="sldNum" sz="quarter" idx="12"/>
          </p:nvPr>
        </p:nvSpPr>
        <p:spPr/>
        <p:txBody>
          <a:bodyPr/>
          <a:lstStyle/>
          <a:p>
            <a:fld id="{D29953B9-513C-4DA8-BBED-8A65B26C56A1}" type="slidenum">
              <a:rPr lang="en-US" smtClean="0"/>
              <a:t>‹#›</a:t>
            </a:fld>
            <a:endParaRPr lang="en-US"/>
          </a:p>
        </p:txBody>
      </p:sp>
    </p:spTree>
    <p:extLst>
      <p:ext uri="{BB962C8B-B14F-4D97-AF65-F5344CB8AC3E}">
        <p14:creationId xmlns:p14="http://schemas.microsoft.com/office/powerpoint/2010/main" val="596910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327F-3235-4C7A-A468-944F0F7F9D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DBB8BB-66E7-4D19-936B-2FDEB11304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C6F4AC-4140-4A2C-9A67-827A7B43F3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D6C945-CA6E-4CC5-83D8-D5F20C7461A9}"/>
              </a:ext>
            </a:extLst>
          </p:cNvPr>
          <p:cNvSpPr>
            <a:spLocks noGrp="1"/>
          </p:cNvSpPr>
          <p:nvPr>
            <p:ph type="dt" sz="half" idx="10"/>
          </p:nvPr>
        </p:nvSpPr>
        <p:spPr/>
        <p:txBody>
          <a:bodyPr/>
          <a:lstStyle/>
          <a:p>
            <a:fld id="{29058FAD-B59B-4EBC-86F8-7A109DB1951D}" type="datetimeFigureOut">
              <a:rPr lang="en-US" smtClean="0"/>
              <a:t>12/1/2021</a:t>
            </a:fld>
            <a:endParaRPr lang="en-US"/>
          </a:p>
        </p:txBody>
      </p:sp>
      <p:sp>
        <p:nvSpPr>
          <p:cNvPr id="6" name="Footer Placeholder 5">
            <a:extLst>
              <a:ext uri="{FF2B5EF4-FFF2-40B4-BE49-F238E27FC236}">
                <a16:creationId xmlns:a16="http://schemas.microsoft.com/office/drawing/2014/main" id="{66619A9B-7751-4F86-AA66-35AF31D22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986FB9-7F2E-4C15-B509-84C33B1B45D9}"/>
              </a:ext>
            </a:extLst>
          </p:cNvPr>
          <p:cNvSpPr>
            <a:spLocks noGrp="1"/>
          </p:cNvSpPr>
          <p:nvPr>
            <p:ph type="sldNum" sz="quarter" idx="12"/>
          </p:nvPr>
        </p:nvSpPr>
        <p:spPr/>
        <p:txBody>
          <a:bodyPr/>
          <a:lstStyle/>
          <a:p>
            <a:fld id="{D29953B9-513C-4DA8-BBED-8A65B26C56A1}" type="slidenum">
              <a:rPr lang="en-US" smtClean="0"/>
              <a:t>‹#›</a:t>
            </a:fld>
            <a:endParaRPr lang="en-US"/>
          </a:p>
        </p:txBody>
      </p:sp>
    </p:spTree>
    <p:extLst>
      <p:ext uri="{BB962C8B-B14F-4D97-AF65-F5344CB8AC3E}">
        <p14:creationId xmlns:p14="http://schemas.microsoft.com/office/powerpoint/2010/main" val="1151674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EB3C4-5865-4B56-BCD0-818CC9466A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8B4D48-4D01-4D81-A209-62615404A5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BB489C-A50B-44C5-A0EF-4C46FAD037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D0861-B45D-4A45-82F2-E937ED91ECF8}"/>
              </a:ext>
            </a:extLst>
          </p:cNvPr>
          <p:cNvSpPr>
            <a:spLocks noGrp="1"/>
          </p:cNvSpPr>
          <p:nvPr>
            <p:ph type="dt" sz="half" idx="10"/>
          </p:nvPr>
        </p:nvSpPr>
        <p:spPr/>
        <p:txBody>
          <a:bodyPr/>
          <a:lstStyle/>
          <a:p>
            <a:fld id="{29058FAD-B59B-4EBC-86F8-7A109DB1951D}" type="datetimeFigureOut">
              <a:rPr lang="en-US" smtClean="0"/>
              <a:t>12/1/2021</a:t>
            </a:fld>
            <a:endParaRPr lang="en-US"/>
          </a:p>
        </p:txBody>
      </p:sp>
      <p:sp>
        <p:nvSpPr>
          <p:cNvPr id="6" name="Footer Placeholder 5">
            <a:extLst>
              <a:ext uri="{FF2B5EF4-FFF2-40B4-BE49-F238E27FC236}">
                <a16:creationId xmlns:a16="http://schemas.microsoft.com/office/drawing/2014/main" id="{9D673693-8D35-478D-8928-58ED3F25C5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741689-9E1A-4178-8222-6A9A00ADA25A}"/>
              </a:ext>
            </a:extLst>
          </p:cNvPr>
          <p:cNvSpPr>
            <a:spLocks noGrp="1"/>
          </p:cNvSpPr>
          <p:nvPr>
            <p:ph type="sldNum" sz="quarter" idx="12"/>
          </p:nvPr>
        </p:nvSpPr>
        <p:spPr/>
        <p:txBody>
          <a:bodyPr/>
          <a:lstStyle/>
          <a:p>
            <a:fld id="{D29953B9-513C-4DA8-BBED-8A65B26C56A1}" type="slidenum">
              <a:rPr lang="en-US" smtClean="0"/>
              <a:t>‹#›</a:t>
            </a:fld>
            <a:endParaRPr lang="en-US"/>
          </a:p>
        </p:txBody>
      </p:sp>
    </p:spTree>
    <p:extLst>
      <p:ext uri="{BB962C8B-B14F-4D97-AF65-F5344CB8AC3E}">
        <p14:creationId xmlns:p14="http://schemas.microsoft.com/office/powerpoint/2010/main" val="97218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823ACB-C3DE-45D0-AF83-8D3D2030DD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36C9BA-77ED-4890-9BBA-52C0AD0AE7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ADE2E5-BBDE-4A08-BB02-0DA3CF2F84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58FAD-B59B-4EBC-86F8-7A109DB1951D}" type="datetimeFigureOut">
              <a:rPr lang="en-US" smtClean="0"/>
              <a:t>12/1/2021</a:t>
            </a:fld>
            <a:endParaRPr lang="en-US"/>
          </a:p>
        </p:txBody>
      </p:sp>
      <p:sp>
        <p:nvSpPr>
          <p:cNvPr id="5" name="Footer Placeholder 4">
            <a:extLst>
              <a:ext uri="{FF2B5EF4-FFF2-40B4-BE49-F238E27FC236}">
                <a16:creationId xmlns:a16="http://schemas.microsoft.com/office/drawing/2014/main" id="{EAFE634D-342E-4F96-ACD4-D56DB8E6AA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3B7C05-8D2A-4740-9A79-C8C99A7DB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9953B9-513C-4DA8-BBED-8A65B26C56A1}" type="slidenum">
              <a:rPr lang="en-US" smtClean="0"/>
              <a:t>‹#›</a:t>
            </a:fld>
            <a:endParaRPr lang="en-US"/>
          </a:p>
        </p:txBody>
      </p:sp>
    </p:spTree>
    <p:extLst>
      <p:ext uri="{BB962C8B-B14F-4D97-AF65-F5344CB8AC3E}">
        <p14:creationId xmlns:p14="http://schemas.microsoft.com/office/powerpoint/2010/main" val="3356047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acm.acm.org/magazines/2018/6/228035-bias-on-the-web/fulltext"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onezero.medium.com/the-seductive-diversion-of-solving-bias-in-artificial-intelligence-890df5e5ef5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onezero.medium.com/the-seductive-diversion-of-solving-bias-in-artificial-intelligence-890df5e5ef53" TargetMode="External"/><Relationship Id="rId1" Type="http://schemas.openxmlformats.org/officeDocument/2006/relationships/slideLayout" Target="../slideLayouts/slideLayout2.xml"/><Relationship Id="rId4" Type="http://schemas.openxmlformats.org/officeDocument/2006/relationships/hyperlink" Target="https://edarxiv.org/zvu2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vtropes.org/pmwiki/pmwiki.php/Main/PropagandaMachine"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www.adl.org/news/article/sacha-baron-cohens-keynote-address-at-adls-2019-never-is-now-summit-on-anti-semitis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discours.es/2019/sacha-baron-cohens-adl-speech/"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thicsofcare.org/who-cares-caring-with-technology/"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hewn.substack.com/p/hewn-no-31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onnectsafely.org/hatespeech/"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learnmagazine.com/the-myth-of-the-pedagogically-neutral-lm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downes.ca/post/72826" TargetMode="External"/><Relationship Id="rId1" Type="http://schemas.openxmlformats.org/officeDocument/2006/relationships/slideLayout" Target="../slideLayouts/slideLayout2.xml"/><Relationship Id="rId4" Type="http://schemas.openxmlformats.org/officeDocument/2006/relationships/hyperlink" Target="https://elearnmagazine.com/the-myth-of-the-pedagogically-neutral-l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osti.gov/servlets/purl/10190706" TargetMode="External"/><Relationship Id="rId2" Type="http://schemas.openxmlformats.org/officeDocument/2006/relationships/hyperlink" Target="https://spectrum.ieee.org/when-technology-hates-us"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theguardian.com/inequality/2017/aug/08/rise-of-the-racist-robots-how-ai-is-learning-all-our-worst-impuls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qz.com/1340990/microsofts-politically-correct-chat-bot-is-even-worse-than-its-racist-on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Weapons_of_Math_Destruction"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blogs.scientificamerican.com/roots-of-unity/review-weapons-of-math-destru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FF868A38-F30C-4C39-B8E7-8611A211E7EC}"/>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974DC767-7372-4CE8-9E2C-B9F32F7A484E}"/>
              </a:ext>
            </a:extLst>
          </p:cNvPr>
          <p:cNvSpPr>
            <a:spLocks noGrp="1"/>
          </p:cNvSpPr>
          <p:nvPr>
            <p:ph type="ctrTitle"/>
          </p:nvPr>
        </p:nvSpPr>
        <p:spPr>
          <a:xfrm>
            <a:off x="1524000" y="1122362"/>
            <a:ext cx="9144000" cy="2900518"/>
          </a:xfrm>
        </p:spPr>
        <p:txBody>
          <a:bodyPr>
            <a:normAutofit/>
          </a:bodyPr>
          <a:lstStyle/>
          <a:p>
            <a:r>
              <a:rPr lang="en-CA" dirty="0">
                <a:solidFill>
                  <a:srgbClr val="FFFFFF"/>
                </a:solidFill>
              </a:rPr>
              <a:t>The Machine Is Us</a:t>
            </a:r>
            <a:endParaRPr lang="en-US" dirty="0">
              <a:solidFill>
                <a:srgbClr val="FFFFFF"/>
              </a:solidFill>
            </a:endParaRPr>
          </a:p>
        </p:txBody>
      </p:sp>
      <p:sp>
        <p:nvSpPr>
          <p:cNvPr id="3" name="Subtitle 2">
            <a:extLst>
              <a:ext uri="{FF2B5EF4-FFF2-40B4-BE49-F238E27FC236}">
                <a16:creationId xmlns:a16="http://schemas.microsoft.com/office/drawing/2014/main" id="{5D8CC5F0-BE79-4AC1-8E2E-3D03A0F096A1}"/>
              </a:ext>
            </a:extLst>
          </p:cNvPr>
          <p:cNvSpPr>
            <a:spLocks noGrp="1"/>
          </p:cNvSpPr>
          <p:nvPr>
            <p:ph type="subTitle" idx="1"/>
          </p:nvPr>
        </p:nvSpPr>
        <p:spPr>
          <a:xfrm>
            <a:off x="1524000" y="4159404"/>
            <a:ext cx="9144000" cy="1098395"/>
          </a:xfrm>
        </p:spPr>
        <p:txBody>
          <a:bodyPr>
            <a:normAutofit/>
          </a:bodyPr>
          <a:lstStyle/>
          <a:p>
            <a:r>
              <a:rPr lang="en-CA">
                <a:solidFill>
                  <a:srgbClr val="FFFFFF"/>
                </a:solidFill>
              </a:rPr>
              <a:t>Stephen Downes</a:t>
            </a:r>
          </a:p>
          <a:p>
            <a:r>
              <a:rPr lang="en-CA">
                <a:solidFill>
                  <a:srgbClr val="FFFFFF"/>
                </a:solidFill>
              </a:rPr>
              <a:t>December 1, 2021</a:t>
            </a:r>
            <a:endParaRPr lang="en-US">
              <a:solidFill>
                <a:srgbClr val="FFFFFF"/>
              </a:solidFill>
            </a:endParaRPr>
          </a:p>
        </p:txBody>
      </p:sp>
    </p:spTree>
    <p:extLst>
      <p:ext uri="{BB962C8B-B14F-4D97-AF65-F5344CB8AC3E}">
        <p14:creationId xmlns:p14="http://schemas.microsoft.com/office/powerpoint/2010/main" val="33374932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8E62A-39A5-4221-B800-42E61256B848}"/>
              </a:ext>
            </a:extLst>
          </p:cNvPr>
          <p:cNvSpPr>
            <a:spLocks noGrp="1"/>
          </p:cNvSpPr>
          <p:nvPr>
            <p:ph type="title"/>
          </p:nvPr>
        </p:nvSpPr>
        <p:spPr/>
        <p:txBody>
          <a:bodyPr/>
          <a:lstStyle/>
          <a:p>
            <a:r>
              <a:rPr lang="en-CA" dirty="0"/>
              <a:t>Feedback Effects</a:t>
            </a:r>
            <a:endParaRPr lang="en-US" dirty="0"/>
          </a:p>
        </p:txBody>
      </p:sp>
      <p:sp>
        <p:nvSpPr>
          <p:cNvPr id="3" name="Content Placeholder 2">
            <a:extLst>
              <a:ext uri="{FF2B5EF4-FFF2-40B4-BE49-F238E27FC236}">
                <a16:creationId xmlns:a16="http://schemas.microsoft.com/office/drawing/2014/main" id="{8C22E9DD-1A2A-4F25-8E60-21DA3292EE57}"/>
              </a:ext>
            </a:extLst>
          </p:cNvPr>
          <p:cNvSpPr>
            <a:spLocks noGrp="1"/>
          </p:cNvSpPr>
          <p:nvPr>
            <p:ph idx="1"/>
          </p:nvPr>
        </p:nvSpPr>
        <p:spPr>
          <a:xfrm>
            <a:off x="838200" y="1825625"/>
            <a:ext cx="3423834" cy="4351338"/>
          </a:xfrm>
        </p:spPr>
        <p:txBody>
          <a:bodyPr/>
          <a:lstStyle/>
          <a:p>
            <a:pPr marL="0" indent="0">
              <a:buNone/>
            </a:pPr>
            <a:r>
              <a:rPr lang="en-CA" dirty="0"/>
              <a:t>Technology that amplifies and sometimes magnifies hate and bias can be thought of tech that is itself hateful. Can’t it? </a:t>
            </a:r>
            <a:endParaRPr lang="en-US" dirty="0"/>
          </a:p>
        </p:txBody>
      </p:sp>
      <p:pic>
        <p:nvPicPr>
          <p:cNvPr id="5" name="Picture 4" descr="Diagram&#10;&#10;Description automatically generated">
            <a:extLst>
              <a:ext uri="{FF2B5EF4-FFF2-40B4-BE49-F238E27FC236}">
                <a16:creationId xmlns:a16="http://schemas.microsoft.com/office/drawing/2014/main" id="{5C13A63F-717C-41B4-85C3-0ABC8593B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6514" y="1825625"/>
            <a:ext cx="6301588" cy="4567263"/>
          </a:xfrm>
          <a:prstGeom prst="rect">
            <a:avLst/>
          </a:prstGeom>
        </p:spPr>
      </p:pic>
      <p:sp>
        <p:nvSpPr>
          <p:cNvPr id="7" name="TextBox 6">
            <a:extLst>
              <a:ext uri="{FF2B5EF4-FFF2-40B4-BE49-F238E27FC236}">
                <a16:creationId xmlns:a16="http://schemas.microsoft.com/office/drawing/2014/main" id="{C3C37221-3E8A-43A9-BE00-A68860181D48}"/>
              </a:ext>
            </a:extLst>
          </p:cNvPr>
          <p:cNvSpPr txBox="1"/>
          <p:nvPr/>
        </p:nvSpPr>
        <p:spPr>
          <a:xfrm>
            <a:off x="838200" y="6488668"/>
            <a:ext cx="8682925" cy="369332"/>
          </a:xfrm>
          <a:prstGeom prst="rect">
            <a:avLst/>
          </a:prstGeom>
          <a:noFill/>
        </p:spPr>
        <p:txBody>
          <a:bodyPr wrap="square">
            <a:spAutoFit/>
          </a:bodyPr>
          <a:lstStyle/>
          <a:p>
            <a:r>
              <a:rPr lang="en-US" dirty="0">
                <a:hlinkClick r:id="rId3"/>
              </a:rPr>
              <a:t>https://cacm.acm.org/magazines/2018/6/228035-bias-on-the-web/fulltext</a:t>
            </a:r>
            <a:r>
              <a:rPr lang="en-US" dirty="0"/>
              <a:t> </a:t>
            </a:r>
          </a:p>
        </p:txBody>
      </p:sp>
    </p:spTree>
    <p:extLst>
      <p:ext uri="{BB962C8B-B14F-4D97-AF65-F5344CB8AC3E}">
        <p14:creationId xmlns:p14="http://schemas.microsoft.com/office/powerpoint/2010/main" val="1647899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E2F4-B292-4893-8CCF-2E5016455678}"/>
              </a:ext>
            </a:extLst>
          </p:cNvPr>
          <p:cNvSpPr>
            <a:spLocks noGrp="1"/>
          </p:cNvSpPr>
          <p:nvPr>
            <p:ph type="title"/>
          </p:nvPr>
        </p:nvSpPr>
        <p:spPr/>
        <p:txBody>
          <a:bodyPr/>
          <a:lstStyle/>
          <a:p>
            <a:r>
              <a:rPr lang="en-US" dirty="0"/>
              <a:t>The Seductive Diversion</a:t>
            </a:r>
          </a:p>
        </p:txBody>
      </p:sp>
      <p:sp>
        <p:nvSpPr>
          <p:cNvPr id="3" name="Content Placeholder 2">
            <a:extLst>
              <a:ext uri="{FF2B5EF4-FFF2-40B4-BE49-F238E27FC236}">
                <a16:creationId xmlns:a16="http://schemas.microsoft.com/office/drawing/2014/main" id="{0648C386-D81D-45AD-83B6-19A1320869D0}"/>
              </a:ext>
            </a:extLst>
          </p:cNvPr>
          <p:cNvSpPr>
            <a:spLocks noGrp="1"/>
          </p:cNvSpPr>
          <p:nvPr>
            <p:ph idx="1"/>
          </p:nvPr>
        </p:nvSpPr>
        <p:spPr>
          <a:xfrm>
            <a:off x="838200" y="1825625"/>
            <a:ext cx="4198257" cy="4351338"/>
          </a:xfrm>
        </p:spPr>
        <p:txBody>
          <a:bodyPr/>
          <a:lstStyle/>
          <a:p>
            <a:r>
              <a:rPr lang="en-US" dirty="0"/>
              <a:t>Academia and business are focused on the A.I. bias problem</a:t>
            </a:r>
          </a:p>
          <a:p>
            <a:r>
              <a:rPr lang="en-US" dirty="0"/>
              <a:t>The objective is to tweak the data and algorithms to produce ‘fairness’</a:t>
            </a:r>
          </a:p>
          <a:p>
            <a:r>
              <a:rPr lang="en-US" dirty="0"/>
              <a:t>This trend extends to ethics, law, and media</a:t>
            </a:r>
          </a:p>
        </p:txBody>
      </p:sp>
      <p:sp>
        <p:nvSpPr>
          <p:cNvPr id="9" name="TextBox 8">
            <a:extLst>
              <a:ext uri="{FF2B5EF4-FFF2-40B4-BE49-F238E27FC236}">
                <a16:creationId xmlns:a16="http://schemas.microsoft.com/office/drawing/2014/main" id="{2AEFBB91-522B-42EE-AEB7-DFC41102C6A2}"/>
              </a:ext>
            </a:extLst>
          </p:cNvPr>
          <p:cNvSpPr txBox="1"/>
          <p:nvPr/>
        </p:nvSpPr>
        <p:spPr>
          <a:xfrm>
            <a:off x="696684" y="5657671"/>
            <a:ext cx="8665029" cy="1200329"/>
          </a:xfrm>
          <a:prstGeom prst="rect">
            <a:avLst/>
          </a:prstGeom>
          <a:noFill/>
        </p:spPr>
        <p:txBody>
          <a:bodyPr wrap="square">
            <a:spAutoFit/>
          </a:bodyPr>
          <a:lstStyle/>
          <a:p>
            <a:r>
              <a:rPr lang="en-US" dirty="0"/>
              <a:t>Julia Powles &amp; Helen </a:t>
            </a:r>
            <a:r>
              <a:rPr lang="en-US" dirty="0" err="1"/>
              <a:t>Nissenbaum</a:t>
            </a:r>
            <a:r>
              <a:rPr lang="en-US" dirty="0"/>
              <a:t>, Dec 7, 2018, The Seductive Diversion of ‘Solving’ Bias in Artificial Intelligence, </a:t>
            </a:r>
            <a:r>
              <a:rPr lang="en-US" dirty="0" err="1"/>
              <a:t>OneZero</a:t>
            </a:r>
            <a:r>
              <a:rPr lang="en-US" dirty="0"/>
              <a:t>. </a:t>
            </a:r>
            <a:r>
              <a:rPr lang="en-US" dirty="0">
                <a:hlinkClick r:id="rId2"/>
              </a:rPr>
              <a:t>https://onezero.medium.com/the-seductive-diversion-of-solving-bias-in-artificial-intelligence-890df5e5ef53</a:t>
            </a:r>
            <a:r>
              <a:rPr lang="en-US" dirty="0"/>
              <a:t> </a:t>
            </a:r>
          </a:p>
          <a:p>
            <a:endParaRPr lang="en-US" dirty="0"/>
          </a:p>
        </p:txBody>
      </p:sp>
      <p:pic>
        <p:nvPicPr>
          <p:cNvPr id="8" name="Picture 7" descr="A picture containing map&#10;&#10;Description automatically generated">
            <a:extLst>
              <a:ext uri="{FF2B5EF4-FFF2-40B4-BE49-F238E27FC236}">
                <a16:creationId xmlns:a16="http://schemas.microsoft.com/office/drawing/2014/main" id="{60F117A8-F2B0-4AD7-AA29-FC1313840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973" y="1901825"/>
            <a:ext cx="5220607" cy="3236776"/>
          </a:xfrm>
          <a:prstGeom prst="rect">
            <a:avLst/>
          </a:prstGeom>
        </p:spPr>
      </p:pic>
    </p:spTree>
    <p:extLst>
      <p:ext uri="{BB962C8B-B14F-4D97-AF65-F5344CB8AC3E}">
        <p14:creationId xmlns:p14="http://schemas.microsoft.com/office/powerpoint/2010/main" val="2234969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F68DA-AFCC-4E88-9EAA-703E8EA36EC0}"/>
              </a:ext>
            </a:extLst>
          </p:cNvPr>
          <p:cNvSpPr>
            <a:spLocks noGrp="1"/>
          </p:cNvSpPr>
          <p:nvPr>
            <p:ph type="title"/>
          </p:nvPr>
        </p:nvSpPr>
        <p:spPr/>
        <p:txBody>
          <a:bodyPr/>
          <a:lstStyle/>
          <a:p>
            <a:r>
              <a:rPr lang="en-CA" dirty="0"/>
              <a:t>The Problem With Bias</a:t>
            </a:r>
            <a:endParaRPr lang="en-US" dirty="0"/>
          </a:p>
        </p:txBody>
      </p:sp>
      <p:sp>
        <p:nvSpPr>
          <p:cNvPr id="3" name="Content Placeholder 2">
            <a:extLst>
              <a:ext uri="{FF2B5EF4-FFF2-40B4-BE49-F238E27FC236}">
                <a16:creationId xmlns:a16="http://schemas.microsoft.com/office/drawing/2014/main" id="{74301B9C-CC99-4C0A-9570-2F7FF6A5A4BF}"/>
              </a:ext>
            </a:extLst>
          </p:cNvPr>
          <p:cNvSpPr>
            <a:spLocks noGrp="1"/>
          </p:cNvSpPr>
          <p:nvPr>
            <p:ph idx="1"/>
          </p:nvPr>
        </p:nvSpPr>
        <p:spPr>
          <a:xfrm>
            <a:off x="838200" y="1825625"/>
            <a:ext cx="5475514" cy="4351338"/>
          </a:xfrm>
        </p:spPr>
        <p:txBody>
          <a:bodyPr/>
          <a:lstStyle/>
          <a:p>
            <a:r>
              <a:rPr lang="en-CA" dirty="0"/>
              <a:t>Bias is a social problem, not a computational problem</a:t>
            </a:r>
          </a:p>
          <a:p>
            <a:r>
              <a:rPr lang="en-US" dirty="0"/>
              <a:t>Equalizing representation “merely co-opts designers in perfecting vast instruments of surveillance and classification.”</a:t>
            </a:r>
            <a:endParaRPr lang="en-CA" dirty="0"/>
          </a:p>
          <a:p>
            <a:r>
              <a:rPr lang="en-US" dirty="0"/>
              <a:t>Solving for bias “detracts from bigger, more pressing questions”</a:t>
            </a:r>
          </a:p>
        </p:txBody>
      </p:sp>
      <p:sp>
        <p:nvSpPr>
          <p:cNvPr id="4" name="TextBox 3">
            <a:extLst>
              <a:ext uri="{FF2B5EF4-FFF2-40B4-BE49-F238E27FC236}">
                <a16:creationId xmlns:a16="http://schemas.microsoft.com/office/drawing/2014/main" id="{B9212B4B-2801-49F0-A1E6-F42E32A7ED82}"/>
              </a:ext>
            </a:extLst>
          </p:cNvPr>
          <p:cNvSpPr txBox="1"/>
          <p:nvPr/>
        </p:nvSpPr>
        <p:spPr>
          <a:xfrm>
            <a:off x="696684" y="5657671"/>
            <a:ext cx="8665029" cy="1200329"/>
          </a:xfrm>
          <a:prstGeom prst="rect">
            <a:avLst/>
          </a:prstGeom>
          <a:noFill/>
        </p:spPr>
        <p:txBody>
          <a:bodyPr wrap="square">
            <a:spAutoFit/>
          </a:bodyPr>
          <a:lstStyle/>
          <a:p>
            <a:r>
              <a:rPr lang="en-US" dirty="0"/>
              <a:t>Julia Powles &amp; Helen </a:t>
            </a:r>
            <a:r>
              <a:rPr lang="en-US" dirty="0" err="1"/>
              <a:t>Nissenbaum</a:t>
            </a:r>
            <a:r>
              <a:rPr lang="en-US" dirty="0"/>
              <a:t>, Dec 7, 2018, The Seductive Diversion of ‘Solving’ Bias in Artificial Intelligence, </a:t>
            </a:r>
            <a:r>
              <a:rPr lang="en-US" dirty="0" err="1"/>
              <a:t>OneZero</a:t>
            </a:r>
            <a:r>
              <a:rPr lang="en-US" dirty="0"/>
              <a:t>. </a:t>
            </a:r>
            <a:r>
              <a:rPr lang="en-US" dirty="0">
                <a:hlinkClick r:id="rId2"/>
              </a:rPr>
              <a:t>https://onezero.medium.com/the-seductive-diversion-of-solving-bias-in-artificial-intelligence-890df5e5ef53</a:t>
            </a:r>
            <a:r>
              <a:rPr lang="en-US" dirty="0"/>
              <a:t> </a:t>
            </a:r>
          </a:p>
          <a:p>
            <a:endParaRPr lang="en-US" dirty="0"/>
          </a:p>
        </p:txBody>
      </p:sp>
      <p:pic>
        <p:nvPicPr>
          <p:cNvPr id="6" name="Picture 5">
            <a:extLst>
              <a:ext uri="{FF2B5EF4-FFF2-40B4-BE49-F238E27FC236}">
                <a16:creationId xmlns:a16="http://schemas.microsoft.com/office/drawing/2014/main" id="{03E7C5CC-1C95-4120-A068-64E4F9145E91}"/>
              </a:ext>
            </a:extLst>
          </p:cNvPr>
          <p:cNvPicPr>
            <a:picLocks noChangeAspect="1"/>
          </p:cNvPicPr>
          <p:nvPr/>
        </p:nvPicPr>
        <p:blipFill>
          <a:blip r:embed="rId3"/>
          <a:stretch>
            <a:fillRect/>
          </a:stretch>
        </p:blipFill>
        <p:spPr>
          <a:xfrm>
            <a:off x="6711863" y="1690688"/>
            <a:ext cx="4486901" cy="3381847"/>
          </a:xfrm>
          <a:prstGeom prst="rect">
            <a:avLst/>
          </a:prstGeom>
        </p:spPr>
      </p:pic>
      <p:sp>
        <p:nvSpPr>
          <p:cNvPr id="8" name="TextBox 7">
            <a:extLst>
              <a:ext uri="{FF2B5EF4-FFF2-40B4-BE49-F238E27FC236}">
                <a16:creationId xmlns:a16="http://schemas.microsoft.com/office/drawing/2014/main" id="{85936934-3026-409B-8928-127C5C42BA3E}"/>
              </a:ext>
            </a:extLst>
          </p:cNvPr>
          <p:cNvSpPr txBox="1"/>
          <p:nvPr/>
        </p:nvSpPr>
        <p:spPr>
          <a:xfrm>
            <a:off x="6850743" y="5072535"/>
            <a:ext cx="4486901" cy="369332"/>
          </a:xfrm>
          <a:prstGeom prst="rect">
            <a:avLst/>
          </a:prstGeom>
          <a:noFill/>
        </p:spPr>
        <p:txBody>
          <a:bodyPr wrap="square">
            <a:spAutoFit/>
          </a:bodyPr>
          <a:lstStyle/>
          <a:p>
            <a:r>
              <a:rPr lang="en-US" dirty="0">
                <a:hlinkClick r:id="rId4"/>
              </a:rPr>
              <a:t>https://edarxiv.org/zvu2n/</a:t>
            </a:r>
            <a:r>
              <a:rPr lang="en-US" dirty="0"/>
              <a:t> </a:t>
            </a:r>
          </a:p>
        </p:txBody>
      </p:sp>
    </p:spTree>
    <p:extLst>
      <p:ext uri="{BB962C8B-B14F-4D97-AF65-F5344CB8AC3E}">
        <p14:creationId xmlns:p14="http://schemas.microsoft.com/office/powerpoint/2010/main" val="202153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FC92D-F472-41FC-82B1-72FA47A96A22}"/>
              </a:ext>
            </a:extLst>
          </p:cNvPr>
          <p:cNvSpPr>
            <a:spLocks noGrp="1"/>
          </p:cNvSpPr>
          <p:nvPr>
            <p:ph type="title"/>
          </p:nvPr>
        </p:nvSpPr>
        <p:spPr/>
        <p:txBody>
          <a:bodyPr/>
          <a:lstStyle/>
          <a:p>
            <a:r>
              <a:rPr lang="en-CA" dirty="0"/>
              <a:t>The Propaganda Machine</a:t>
            </a:r>
            <a:endParaRPr lang="en-US" dirty="0"/>
          </a:p>
        </p:txBody>
      </p:sp>
      <p:sp>
        <p:nvSpPr>
          <p:cNvPr id="3" name="Content Placeholder 2">
            <a:extLst>
              <a:ext uri="{FF2B5EF4-FFF2-40B4-BE49-F238E27FC236}">
                <a16:creationId xmlns:a16="http://schemas.microsoft.com/office/drawing/2014/main" id="{6A48ECD6-0173-47F4-AB9A-F70790A7D79F}"/>
              </a:ext>
            </a:extLst>
          </p:cNvPr>
          <p:cNvSpPr>
            <a:spLocks noGrp="1"/>
          </p:cNvSpPr>
          <p:nvPr>
            <p:ph idx="1"/>
          </p:nvPr>
        </p:nvSpPr>
        <p:spPr>
          <a:xfrm>
            <a:off x="838200" y="1825625"/>
            <a:ext cx="7546383" cy="4351338"/>
          </a:xfrm>
        </p:spPr>
        <p:txBody>
          <a:bodyPr/>
          <a:lstStyle/>
          <a:p>
            <a:pPr marL="0" indent="0">
              <a:buNone/>
            </a:pPr>
            <a:r>
              <a:rPr lang="en-CA" dirty="0"/>
              <a:t>Sasha Baron Cohen: “</a:t>
            </a:r>
            <a:r>
              <a:rPr lang="en-US" dirty="0"/>
              <a:t>All this hate and violence is being facilitated by a handful of internet companies that amount to the greatest propaganda machine in history. Think about it.  Facebook, YouTube and Google, Twitter and others—they reach billions of people.  The algorithms these platforms depend on deliberately amplify the type of content that keeps users engaged—stories that appeal to our baser instincts and that trigger outrage and fear.”</a:t>
            </a:r>
          </a:p>
          <a:p>
            <a:endParaRPr lang="en-US" dirty="0"/>
          </a:p>
        </p:txBody>
      </p:sp>
      <p:pic>
        <p:nvPicPr>
          <p:cNvPr id="5" name="Picture 4" descr="A picture containing text&#10;&#10;Description automatically generated">
            <a:extLst>
              <a:ext uri="{FF2B5EF4-FFF2-40B4-BE49-F238E27FC236}">
                <a16:creationId xmlns:a16="http://schemas.microsoft.com/office/drawing/2014/main" id="{19B0E159-37BC-4031-935F-3459F9155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8472" y="1825625"/>
            <a:ext cx="2815328" cy="3949503"/>
          </a:xfrm>
          <a:prstGeom prst="rect">
            <a:avLst/>
          </a:prstGeom>
        </p:spPr>
      </p:pic>
      <p:sp>
        <p:nvSpPr>
          <p:cNvPr id="7" name="TextBox 6">
            <a:extLst>
              <a:ext uri="{FF2B5EF4-FFF2-40B4-BE49-F238E27FC236}">
                <a16:creationId xmlns:a16="http://schemas.microsoft.com/office/drawing/2014/main" id="{13D4F959-0D07-4E0D-8727-2A89CBFDC1D6}"/>
              </a:ext>
            </a:extLst>
          </p:cNvPr>
          <p:cNvSpPr txBox="1"/>
          <p:nvPr/>
        </p:nvSpPr>
        <p:spPr>
          <a:xfrm>
            <a:off x="1287874" y="5775128"/>
            <a:ext cx="10904126" cy="830997"/>
          </a:xfrm>
          <a:prstGeom prst="rect">
            <a:avLst/>
          </a:prstGeom>
          <a:noFill/>
        </p:spPr>
        <p:txBody>
          <a:bodyPr wrap="square">
            <a:spAutoFit/>
          </a:bodyPr>
          <a:lstStyle/>
          <a:p>
            <a:r>
              <a:rPr lang="en-US" sz="1600" dirty="0">
                <a:hlinkClick r:id="rId3"/>
              </a:rPr>
              <a:t>https://tvtropes.org/pmwiki/pmwiki.php/Main/PropagandaMachine</a:t>
            </a:r>
            <a:endParaRPr lang="en-US" sz="1600" dirty="0"/>
          </a:p>
          <a:p>
            <a:r>
              <a:rPr lang="en-US" sz="1600" b="0" i="0" u="none" strike="noStrike" dirty="0">
                <a:solidFill>
                  <a:srgbClr val="000000"/>
                </a:solidFill>
                <a:effectLst/>
              </a:rPr>
              <a:t>Sacha Baron Cohen. (2019). Keynote Address at ADL's 2019 Never Is Now Summit on Anti-Semitism and Hate. ADL. </a:t>
            </a:r>
            <a:r>
              <a:rPr lang="en-US" sz="1600" b="0" i="0" u="sng" strike="noStrike" dirty="0">
                <a:solidFill>
                  <a:srgbClr val="1155CC"/>
                </a:solidFill>
                <a:effectLst/>
                <a:hlinkClick r:id="rId4"/>
              </a:rPr>
              <a:t>https://www.adl.org/news/article/sacha-baron-cohens-keynote-address-at-adls-2019-never-is-now-summit-on-anti-semitism</a:t>
            </a:r>
            <a:endParaRPr lang="en-US" sz="1600" dirty="0"/>
          </a:p>
        </p:txBody>
      </p:sp>
    </p:spTree>
    <p:extLst>
      <p:ext uri="{BB962C8B-B14F-4D97-AF65-F5344CB8AC3E}">
        <p14:creationId xmlns:p14="http://schemas.microsoft.com/office/powerpoint/2010/main" val="3592106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1965D-7A43-4BE9-B26A-1CD97D882819}"/>
              </a:ext>
            </a:extLst>
          </p:cNvPr>
          <p:cNvSpPr>
            <a:spLocks noGrp="1"/>
          </p:cNvSpPr>
          <p:nvPr>
            <p:ph type="title"/>
          </p:nvPr>
        </p:nvSpPr>
        <p:spPr/>
        <p:txBody>
          <a:bodyPr/>
          <a:lstStyle/>
          <a:p>
            <a:r>
              <a:rPr lang="en-CA" dirty="0"/>
              <a:t>Deeper Issues</a:t>
            </a:r>
            <a:endParaRPr lang="en-US" dirty="0"/>
          </a:p>
        </p:txBody>
      </p:sp>
      <p:sp>
        <p:nvSpPr>
          <p:cNvPr id="3" name="Content Placeholder 2">
            <a:extLst>
              <a:ext uri="{FF2B5EF4-FFF2-40B4-BE49-F238E27FC236}">
                <a16:creationId xmlns:a16="http://schemas.microsoft.com/office/drawing/2014/main" id="{FBC0CEA0-B43A-44AB-A04E-351849F7ECA8}"/>
              </a:ext>
            </a:extLst>
          </p:cNvPr>
          <p:cNvSpPr>
            <a:spLocks noGrp="1"/>
          </p:cNvSpPr>
          <p:nvPr>
            <p:ph idx="1"/>
          </p:nvPr>
        </p:nvSpPr>
        <p:spPr/>
        <p:txBody>
          <a:bodyPr/>
          <a:lstStyle/>
          <a:p>
            <a:pPr marL="0" indent="0">
              <a:buNone/>
            </a:pPr>
            <a:r>
              <a:rPr lang="en-CA" dirty="0"/>
              <a:t>“</a:t>
            </a:r>
            <a:r>
              <a:rPr lang="en-US" dirty="0"/>
              <a:t>Online hate speech and the spread of conspiracy theories and propaganda… are fundamentally a symptom of deeper issues“:</a:t>
            </a:r>
          </a:p>
          <a:p>
            <a:r>
              <a:rPr lang="en-US" dirty="0"/>
              <a:t>the financial incentives that create gigantic online publishers</a:t>
            </a:r>
          </a:p>
          <a:p>
            <a:r>
              <a:rPr lang="en-US" dirty="0"/>
              <a:t>the </a:t>
            </a:r>
            <a:r>
              <a:rPr lang="en-US" dirty="0" err="1"/>
              <a:t>centralised</a:t>
            </a:r>
            <a:r>
              <a:rPr lang="en-US" dirty="0"/>
              <a:t> nature of the web</a:t>
            </a:r>
          </a:p>
          <a:p>
            <a:r>
              <a:rPr lang="en-US" dirty="0"/>
              <a:t>vendor lock-in on social networks</a:t>
            </a:r>
          </a:p>
        </p:txBody>
      </p:sp>
      <p:sp>
        <p:nvSpPr>
          <p:cNvPr id="5" name="TextBox 4">
            <a:extLst>
              <a:ext uri="{FF2B5EF4-FFF2-40B4-BE49-F238E27FC236}">
                <a16:creationId xmlns:a16="http://schemas.microsoft.com/office/drawing/2014/main" id="{250113EA-9ADB-4DD8-ADE0-5DF9324577C1}"/>
              </a:ext>
            </a:extLst>
          </p:cNvPr>
          <p:cNvSpPr txBox="1"/>
          <p:nvPr/>
        </p:nvSpPr>
        <p:spPr>
          <a:xfrm>
            <a:off x="838200" y="6127234"/>
            <a:ext cx="6096000" cy="369332"/>
          </a:xfrm>
          <a:prstGeom prst="rect">
            <a:avLst/>
          </a:prstGeom>
          <a:noFill/>
        </p:spPr>
        <p:txBody>
          <a:bodyPr wrap="square">
            <a:spAutoFit/>
          </a:bodyPr>
          <a:lstStyle/>
          <a:p>
            <a:r>
              <a:rPr lang="en-US" sz="1800" b="0" i="0" u="sng" strike="noStrike" dirty="0">
                <a:solidFill>
                  <a:srgbClr val="1155CC"/>
                </a:solidFill>
                <a:effectLst/>
                <a:latin typeface="Arial" panose="020B0604020202020204" pitchFamily="34" charset="0"/>
                <a:hlinkClick r:id="rId2"/>
              </a:rPr>
              <a:t>http://discours.es/2019/sacha-baron-cohens-adl-speech/</a:t>
            </a:r>
            <a:endParaRPr lang="en-US" dirty="0"/>
          </a:p>
        </p:txBody>
      </p:sp>
      <p:pic>
        <p:nvPicPr>
          <p:cNvPr id="6" name="Picture 5">
            <a:extLst>
              <a:ext uri="{FF2B5EF4-FFF2-40B4-BE49-F238E27FC236}">
                <a16:creationId xmlns:a16="http://schemas.microsoft.com/office/drawing/2014/main" id="{A6EFEEC3-3F0A-4859-A04A-12B9DEDABF71}"/>
              </a:ext>
            </a:extLst>
          </p:cNvPr>
          <p:cNvPicPr>
            <a:picLocks noChangeAspect="1"/>
          </p:cNvPicPr>
          <p:nvPr/>
        </p:nvPicPr>
        <p:blipFill>
          <a:blip r:embed="rId3"/>
          <a:stretch>
            <a:fillRect/>
          </a:stretch>
        </p:blipFill>
        <p:spPr>
          <a:xfrm>
            <a:off x="1117169" y="4211477"/>
            <a:ext cx="6662980" cy="1915757"/>
          </a:xfrm>
          <a:prstGeom prst="rect">
            <a:avLst/>
          </a:prstGeom>
        </p:spPr>
      </p:pic>
    </p:spTree>
    <p:extLst>
      <p:ext uri="{BB962C8B-B14F-4D97-AF65-F5344CB8AC3E}">
        <p14:creationId xmlns:p14="http://schemas.microsoft.com/office/powerpoint/2010/main" val="1269361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A9510-328C-4941-9335-0055FAEB7FF6}"/>
              </a:ext>
            </a:extLst>
          </p:cNvPr>
          <p:cNvSpPr>
            <a:spLocks noGrp="1"/>
          </p:cNvSpPr>
          <p:nvPr>
            <p:ph type="title"/>
          </p:nvPr>
        </p:nvSpPr>
        <p:spPr/>
        <p:txBody>
          <a:bodyPr/>
          <a:lstStyle/>
          <a:p>
            <a:r>
              <a:rPr lang="en-CA" dirty="0"/>
              <a:t>Models of Technology</a:t>
            </a:r>
            <a:endParaRPr lang="en-US" dirty="0"/>
          </a:p>
        </p:txBody>
      </p:sp>
      <p:sp>
        <p:nvSpPr>
          <p:cNvPr id="3" name="Content Placeholder 2">
            <a:extLst>
              <a:ext uri="{FF2B5EF4-FFF2-40B4-BE49-F238E27FC236}">
                <a16:creationId xmlns:a16="http://schemas.microsoft.com/office/drawing/2014/main" id="{AFFD9104-CA2A-488A-AF46-819724C8ABA6}"/>
              </a:ext>
            </a:extLst>
          </p:cNvPr>
          <p:cNvSpPr>
            <a:spLocks noGrp="1"/>
          </p:cNvSpPr>
          <p:nvPr>
            <p:ph idx="1"/>
          </p:nvPr>
        </p:nvSpPr>
        <p:spPr>
          <a:xfrm>
            <a:off x="838200" y="1690688"/>
            <a:ext cx="10515600" cy="782664"/>
          </a:xfrm>
        </p:spPr>
        <p:txBody>
          <a:bodyPr/>
          <a:lstStyle/>
          <a:p>
            <a:pPr marL="0" indent="0">
              <a:buNone/>
            </a:pPr>
            <a:r>
              <a:rPr lang="en-CA" dirty="0"/>
              <a:t>It isn’t this….                                                          It isn’t this</a:t>
            </a:r>
            <a:endParaRPr lang="en-US" dirty="0"/>
          </a:p>
        </p:txBody>
      </p:sp>
      <p:sp>
        <p:nvSpPr>
          <p:cNvPr id="4" name="Content Placeholder 2">
            <a:extLst>
              <a:ext uri="{FF2B5EF4-FFF2-40B4-BE49-F238E27FC236}">
                <a16:creationId xmlns:a16="http://schemas.microsoft.com/office/drawing/2014/main" id="{58196CDF-AD34-4D0A-AFFF-C811249D2013}"/>
              </a:ext>
            </a:extLst>
          </p:cNvPr>
          <p:cNvSpPr txBox="1">
            <a:spLocks/>
          </p:cNvSpPr>
          <p:nvPr/>
        </p:nvSpPr>
        <p:spPr>
          <a:xfrm>
            <a:off x="838200" y="3993317"/>
            <a:ext cx="10515600" cy="782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It’s this….                                                                It’s this</a:t>
            </a:r>
            <a:endParaRPr lang="en-US" dirty="0"/>
          </a:p>
        </p:txBody>
      </p:sp>
      <p:sp>
        <p:nvSpPr>
          <p:cNvPr id="5" name="Rectangle 4">
            <a:extLst>
              <a:ext uri="{FF2B5EF4-FFF2-40B4-BE49-F238E27FC236}">
                <a16:creationId xmlns:a16="http://schemas.microsoft.com/office/drawing/2014/main" id="{170EFAE9-108D-4691-9918-7FA61BC01FF0}"/>
              </a:ext>
            </a:extLst>
          </p:cNvPr>
          <p:cNvSpPr/>
          <p:nvPr/>
        </p:nvSpPr>
        <p:spPr>
          <a:xfrm>
            <a:off x="2008682" y="2653259"/>
            <a:ext cx="1304144" cy="7757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1">
                    <a:lumMod val="75000"/>
                  </a:schemeClr>
                </a:solidFill>
              </a:rPr>
              <a:t>AI / Analytics</a:t>
            </a:r>
            <a:endParaRPr lang="en-US" dirty="0">
              <a:solidFill>
                <a:schemeClr val="accent1">
                  <a:lumMod val="75000"/>
                </a:schemeClr>
              </a:solidFill>
            </a:endParaRPr>
          </a:p>
        </p:txBody>
      </p:sp>
      <p:cxnSp>
        <p:nvCxnSpPr>
          <p:cNvPr id="7" name="Straight Arrow Connector 6">
            <a:extLst>
              <a:ext uri="{FF2B5EF4-FFF2-40B4-BE49-F238E27FC236}">
                <a16:creationId xmlns:a16="http://schemas.microsoft.com/office/drawing/2014/main" id="{FD555A8C-D3F3-49AC-9E6C-8788C7775F3F}"/>
              </a:ext>
            </a:extLst>
          </p:cNvPr>
          <p:cNvCxnSpPr>
            <a:stCxn id="5" idx="3"/>
          </p:cNvCxnSpPr>
          <p:nvPr/>
        </p:nvCxnSpPr>
        <p:spPr>
          <a:xfrm>
            <a:off x="3312826" y="3041130"/>
            <a:ext cx="629587" cy="1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BB13AF9-DFE3-4D73-9CC3-141B51BD6614}"/>
              </a:ext>
            </a:extLst>
          </p:cNvPr>
          <p:cNvSpPr txBox="1"/>
          <p:nvPr/>
        </p:nvSpPr>
        <p:spPr>
          <a:xfrm>
            <a:off x="3942413" y="2853003"/>
            <a:ext cx="674557" cy="36933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CA" dirty="0"/>
              <a:t>HATE</a:t>
            </a:r>
            <a:endParaRPr lang="en-US" dirty="0"/>
          </a:p>
        </p:txBody>
      </p:sp>
      <p:sp>
        <p:nvSpPr>
          <p:cNvPr id="9" name="Rectangle 8">
            <a:extLst>
              <a:ext uri="{FF2B5EF4-FFF2-40B4-BE49-F238E27FC236}">
                <a16:creationId xmlns:a16="http://schemas.microsoft.com/office/drawing/2014/main" id="{942F13DD-C3D5-41DA-AA94-1C5EBE3526CB}"/>
              </a:ext>
            </a:extLst>
          </p:cNvPr>
          <p:cNvSpPr/>
          <p:nvPr/>
        </p:nvSpPr>
        <p:spPr>
          <a:xfrm>
            <a:off x="2008682" y="4952427"/>
            <a:ext cx="1304144" cy="7757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1">
                    <a:lumMod val="75000"/>
                  </a:schemeClr>
                </a:solidFill>
              </a:rPr>
              <a:t>AI / Analytics</a:t>
            </a:r>
            <a:endParaRPr lang="en-US" dirty="0">
              <a:solidFill>
                <a:schemeClr val="accent1">
                  <a:lumMod val="75000"/>
                </a:schemeClr>
              </a:solidFill>
            </a:endParaRPr>
          </a:p>
        </p:txBody>
      </p:sp>
      <p:cxnSp>
        <p:nvCxnSpPr>
          <p:cNvPr id="10" name="Straight Arrow Connector 9">
            <a:extLst>
              <a:ext uri="{FF2B5EF4-FFF2-40B4-BE49-F238E27FC236}">
                <a16:creationId xmlns:a16="http://schemas.microsoft.com/office/drawing/2014/main" id="{FC249864-DE97-4BC7-86B1-253F7BD01169}"/>
              </a:ext>
            </a:extLst>
          </p:cNvPr>
          <p:cNvCxnSpPr>
            <a:stCxn id="9" idx="3"/>
          </p:cNvCxnSpPr>
          <p:nvPr/>
        </p:nvCxnSpPr>
        <p:spPr>
          <a:xfrm>
            <a:off x="3312826" y="5340298"/>
            <a:ext cx="629587" cy="1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7D99C3-C12F-4A28-84C0-F828FA489BE2}"/>
              </a:ext>
            </a:extLst>
          </p:cNvPr>
          <p:cNvSpPr txBox="1"/>
          <p:nvPr/>
        </p:nvSpPr>
        <p:spPr>
          <a:xfrm>
            <a:off x="3942413" y="5152171"/>
            <a:ext cx="674557" cy="36933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CA" dirty="0"/>
              <a:t>HATE</a:t>
            </a:r>
            <a:endParaRPr lang="en-US" dirty="0"/>
          </a:p>
        </p:txBody>
      </p:sp>
      <p:pic>
        <p:nvPicPr>
          <p:cNvPr id="13" name="Picture 12">
            <a:extLst>
              <a:ext uri="{FF2B5EF4-FFF2-40B4-BE49-F238E27FC236}">
                <a16:creationId xmlns:a16="http://schemas.microsoft.com/office/drawing/2014/main" id="{2B580C74-0097-4CA4-B9AF-2E5956557FDA}"/>
              </a:ext>
            </a:extLst>
          </p:cNvPr>
          <p:cNvPicPr>
            <a:picLocks noChangeAspect="1"/>
          </p:cNvPicPr>
          <p:nvPr/>
        </p:nvPicPr>
        <p:blipFill>
          <a:blip r:embed="rId2"/>
          <a:stretch>
            <a:fillRect/>
          </a:stretch>
        </p:blipFill>
        <p:spPr>
          <a:xfrm>
            <a:off x="719300" y="4917156"/>
            <a:ext cx="779716" cy="809139"/>
          </a:xfrm>
          <a:prstGeom prst="rect">
            <a:avLst/>
          </a:prstGeom>
        </p:spPr>
      </p:pic>
      <p:cxnSp>
        <p:nvCxnSpPr>
          <p:cNvPr id="15" name="Straight Arrow Connector 14">
            <a:extLst>
              <a:ext uri="{FF2B5EF4-FFF2-40B4-BE49-F238E27FC236}">
                <a16:creationId xmlns:a16="http://schemas.microsoft.com/office/drawing/2014/main" id="{76BD2C9E-3CA8-4B4A-9DC0-A6E7AA4A87CC}"/>
              </a:ext>
            </a:extLst>
          </p:cNvPr>
          <p:cNvCxnSpPr>
            <a:endCxn id="9" idx="1"/>
          </p:cNvCxnSpPr>
          <p:nvPr/>
        </p:nvCxnSpPr>
        <p:spPr>
          <a:xfrm>
            <a:off x="1499016" y="5336837"/>
            <a:ext cx="509666" cy="3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4FA89DD-28C7-43D0-8AA0-5E6A85125FA9}"/>
              </a:ext>
            </a:extLst>
          </p:cNvPr>
          <p:cNvSpPr/>
          <p:nvPr/>
        </p:nvSpPr>
        <p:spPr>
          <a:xfrm>
            <a:off x="7575032" y="2628380"/>
            <a:ext cx="1304144" cy="7757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1">
                    <a:lumMod val="75000"/>
                  </a:schemeClr>
                </a:solidFill>
              </a:rPr>
              <a:t>AI / Analytics</a:t>
            </a:r>
            <a:endParaRPr lang="en-US" dirty="0">
              <a:solidFill>
                <a:schemeClr val="accent1">
                  <a:lumMod val="75000"/>
                </a:schemeClr>
              </a:solidFill>
            </a:endParaRPr>
          </a:p>
        </p:txBody>
      </p:sp>
      <p:cxnSp>
        <p:nvCxnSpPr>
          <p:cNvPr id="17" name="Straight Arrow Connector 16">
            <a:extLst>
              <a:ext uri="{FF2B5EF4-FFF2-40B4-BE49-F238E27FC236}">
                <a16:creationId xmlns:a16="http://schemas.microsoft.com/office/drawing/2014/main" id="{32498BF8-252E-4916-8504-43C7170AC7E2}"/>
              </a:ext>
            </a:extLst>
          </p:cNvPr>
          <p:cNvCxnSpPr>
            <a:stCxn id="16" idx="3"/>
          </p:cNvCxnSpPr>
          <p:nvPr/>
        </p:nvCxnSpPr>
        <p:spPr>
          <a:xfrm>
            <a:off x="8879176" y="3016251"/>
            <a:ext cx="629587" cy="1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522E96D-EA9D-47E7-98AE-D2D3134D1334}"/>
              </a:ext>
            </a:extLst>
          </p:cNvPr>
          <p:cNvSpPr txBox="1"/>
          <p:nvPr/>
        </p:nvSpPr>
        <p:spPr>
          <a:xfrm>
            <a:off x="9508763" y="2828124"/>
            <a:ext cx="674557" cy="369332"/>
          </a:xfrm>
          <a:prstGeom prst="rect">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CA" dirty="0"/>
              <a:t>CARE</a:t>
            </a:r>
            <a:endParaRPr lang="en-US" dirty="0"/>
          </a:p>
        </p:txBody>
      </p:sp>
      <p:sp>
        <p:nvSpPr>
          <p:cNvPr id="19" name="Rectangle 18">
            <a:extLst>
              <a:ext uri="{FF2B5EF4-FFF2-40B4-BE49-F238E27FC236}">
                <a16:creationId xmlns:a16="http://schemas.microsoft.com/office/drawing/2014/main" id="{646DECFE-3BF5-4C1F-826E-86649D17D6C3}"/>
              </a:ext>
            </a:extLst>
          </p:cNvPr>
          <p:cNvSpPr/>
          <p:nvPr/>
        </p:nvSpPr>
        <p:spPr>
          <a:xfrm>
            <a:off x="7575030" y="4955973"/>
            <a:ext cx="1304144" cy="7757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1">
                    <a:lumMod val="75000"/>
                  </a:schemeClr>
                </a:solidFill>
              </a:rPr>
              <a:t>AI / Analytics</a:t>
            </a:r>
            <a:endParaRPr lang="en-US" dirty="0">
              <a:solidFill>
                <a:schemeClr val="accent1">
                  <a:lumMod val="75000"/>
                </a:schemeClr>
              </a:solidFill>
            </a:endParaRPr>
          </a:p>
        </p:txBody>
      </p:sp>
      <p:cxnSp>
        <p:nvCxnSpPr>
          <p:cNvPr id="20" name="Straight Arrow Connector 19">
            <a:extLst>
              <a:ext uri="{FF2B5EF4-FFF2-40B4-BE49-F238E27FC236}">
                <a16:creationId xmlns:a16="http://schemas.microsoft.com/office/drawing/2014/main" id="{65E37E99-D01F-412D-B463-D7CD1828F092}"/>
              </a:ext>
            </a:extLst>
          </p:cNvPr>
          <p:cNvCxnSpPr>
            <a:stCxn id="19" idx="3"/>
          </p:cNvCxnSpPr>
          <p:nvPr/>
        </p:nvCxnSpPr>
        <p:spPr>
          <a:xfrm>
            <a:off x="8879174" y="5343844"/>
            <a:ext cx="629587" cy="1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10CE37C-8BF2-49E0-B235-2A146DC4A679}"/>
              </a:ext>
            </a:extLst>
          </p:cNvPr>
          <p:cNvSpPr txBox="1"/>
          <p:nvPr/>
        </p:nvSpPr>
        <p:spPr>
          <a:xfrm>
            <a:off x="9508761" y="5155717"/>
            <a:ext cx="674557" cy="369332"/>
          </a:xfrm>
          <a:prstGeom prst="rect">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CA" dirty="0"/>
              <a:t>CARE</a:t>
            </a:r>
            <a:endParaRPr lang="en-US" dirty="0"/>
          </a:p>
        </p:txBody>
      </p:sp>
      <p:pic>
        <p:nvPicPr>
          <p:cNvPr id="22" name="Picture 21">
            <a:extLst>
              <a:ext uri="{FF2B5EF4-FFF2-40B4-BE49-F238E27FC236}">
                <a16:creationId xmlns:a16="http://schemas.microsoft.com/office/drawing/2014/main" id="{23EF10CC-A5D1-4DF4-8983-94735848E2A7}"/>
              </a:ext>
            </a:extLst>
          </p:cNvPr>
          <p:cNvPicPr>
            <a:picLocks noChangeAspect="1"/>
          </p:cNvPicPr>
          <p:nvPr/>
        </p:nvPicPr>
        <p:blipFill>
          <a:blip r:embed="rId2"/>
          <a:stretch>
            <a:fillRect/>
          </a:stretch>
        </p:blipFill>
        <p:spPr>
          <a:xfrm>
            <a:off x="6285648" y="4920702"/>
            <a:ext cx="779716" cy="809139"/>
          </a:xfrm>
          <a:prstGeom prst="rect">
            <a:avLst/>
          </a:prstGeom>
        </p:spPr>
      </p:pic>
      <p:cxnSp>
        <p:nvCxnSpPr>
          <p:cNvPr id="23" name="Straight Arrow Connector 22">
            <a:extLst>
              <a:ext uri="{FF2B5EF4-FFF2-40B4-BE49-F238E27FC236}">
                <a16:creationId xmlns:a16="http://schemas.microsoft.com/office/drawing/2014/main" id="{935AA6F4-35C7-45CE-916F-78D1C680F0A0}"/>
              </a:ext>
            </a:extLst>
          </p:cNvPr>
          <p:cNvCxnSpPr>
            <a:endCxn id="19" idx="1"/>
          </p:cNvCxnSpPr>
          <p:nvPr/>
        </p:nvCxnSpPr>
        <p:spPr>
          <a:xfrm>
            <a:off x="7065364" y="5340383"/>
            <a:ext cx="509666" cy="3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608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3DFC5-4451-4B01-807A-E84D00E7053B}"/>
              </a:ext>
            </a:extLst>
          </p:cNvPr>
          <p:cNvSpPr>
            <a:spLocks noGrp="1"/>
          </p:cNvSpPr>
          <p:nvPr>
            <p:ph type="title"/>
          </p:nvPr>
        </p:nvSpPr>
        <p:spPr/>
        <p:txBody>
          <a:bodyPr/>
          <a:lstStyle/>
          <a:p>
            <a:r>
              <a:rPr lang="en-CA" dirty="0"/>
              <a:t>Caring Technology</a:t>
            </a:r>
            <a:endParaRPr lang="en-US" dirty="0"/>
          </a:p>
        </p:txBody>
      </p:sp>
      <p:sp>
        <p:nvSpPr>
          <p:cNvPr id="3" name="Content Placeholder 2">
            <a:extLst>
              <a:ext uri="{FF2B5EF4-FFF2-40B4-BE49-F238E27FC236}">
                <a16:creationId xmlns:a16="http://schemas.microsoft.com/office/drawing/2014/main" id="{BE821455-739A-462F-B365-58E61B2465EF}"/>
              </a:ext>
            </a:extLst>
          </p:cNvPr>
          <p:cNvSpPr>
            <a:spLocks noGrp="1"/>
          </p:cNvSpPr>
          <p:nvPr>
            <p:ph idx="1"/>
          </p:nvPr>
        </p:nvSpPr>
        <p:spPr/>
        <p:txBody>
          <a:bodyPr/>
          <a:lstStyle/>
          <a:p>
            <a:r>
              <a:rPr lang="en-CA" dirty="0"/>
              <a:t>The question isn’t whether we can have </a:t>
            </a:r>
            <a:r>
              <a:rPr lang="en-US" dirty="0"/>
              <a:t>algorithms that provide care, integrity or trust</a:t>
            </a:r>
          </a:p>
          <a:p>
            <a:r>
              <a:rPr lang="en-US" dirty="0"/>
              <a:t>The question is, what would it look like?</a:t>
            </a:r>
          </a:p>
        </p:txBody>
      </p:sp>
      <p:pic>
        <p:nvPicPr>
          <p:cNvPr id="5" name="Picture 4" descr="A picture containing indoor, person, wall&#10;&#10;Description automatically generated">
            <a:extLst>
              <a:ext uri="{FF2B5EF4-FFF2-40B4-BE49-F238E27FC236}">
                <a16:creationId xmlns:a16="http://schemas.microsoft.com/office/drawing/2014/main" id="{31D7F9C0-433B-466E-8F61-B319C1F69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723" y="3546874"/>
            <a:ext cx="4467549" cy="2630089"/>
          </a:xfrm>
          <a:prstGeom prst="rect">
            <a:avLst/>
          </a:prstGeom>
        </p:spPr>
      </p:pic>
      <p:sp>
        <p:nvSpPr>
          <p:cNvPr id="7" name="TextBox 6">
            <a:extLst>
              <a:ext uri="{FF2B5EF4-FFF2-40B4-BE49-F238E27FC236}">
                <a16:creationId xmlns:a16="http://schemas.microsoft.com/office/drawing/2014/main" id="{C07ED5BB-ADC4-48AB-B3A3-0D15DD156872}"/>
              </a:ext>
            </a:extLst>
          </p:cNvPr>
          <p:cNvSpPr txBox="1"/>
          <p:nvPr/>
        </p:nvSpPr>
        <p:spPr>
          <a:xfrm>
            <a:off x="6510730" y="3429000"/>
            <a:ext cx="3803753" cy="646331"/>
          </a:xfrm>
          <a:prstGeom prst="rect">
            <a:avLst/>
          </a:prstGeom>
          <a:noFill/>
        </p:spPr>
        <p:txBody>
          <a:bodyPr wrap="square">
            <a:spAutoFit/>
          </a:bodyPr>
          <a:lstStyle/>
          <a:p>
            <a:r>
              <a:rPr lang="en-US" dirty="0">
                <a:hlinkClick r:id="rId3"/>
              </a:rPr>
              <a:t>https://ethicsofcare.org/who-cares-caring-with-technology/</a:t>
            </a:r>
            <a:r>
              <a:rPr lang="en-US" dirty="0"/>
              <a:t> </a:t>
            </a:r>
          </a:p>
        </p:txBody>
      </p:sp>
    </p:spTree>
    <p:extLst>
      <p:ext uri="{BB962C8B-B14F-4D97-AF65-F5344CB8AC3E}">
        <p14:creationId xmlns:p14="http://schemas.microsoft.com/office/powerpoint/2010/main" val="146462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8E1A4-6C86-4FE5-8E33-B350DA458D82}"/>
              </a:ext>
            </a:extLst>
          </p:cNvPr>
          <p:cNvSpPr>
            <a:spLocks noGrp="1"/>
          </p:cNvSpPr>
          <p:nvPr>
            <p:ph type="title"/>
          </p:nvPr>
        </p:nvSpPr>
        <p:spPr/>
        <p:txBody>
          <a:bodyPr/>
          <a:lstStyle/>
          <a:p>
            <a:r>
              <a:rPr lang="en-CA" dirty="0"/>
              <a:t>The Machine Is Us</a:t>
            </a:r>
            <a:endParaRPr lang="en-US" dirty="0"/>
          </a:p>
        </p:txBody>
      </p:sp>
      <p:sp>
        <p:nvSpPr>
          <p:cNvPr id="3" name="Content Placeholder 2">
            <a:extLst>
              <a:ext uri="{FF2B5EF4-FFF2-40B4-BE49-F238E27FC236}">
                <a16:creationId xmlns:a16="http://schemas.microsoft.com/office/drawing/2014/main" id="{F20446D9-435F-43E4-BB85-6EE7EAC59702}"/>
              </a:ext>
            </a:extLst>
          </p:cNvPr>
          <p:cNvSpPr>
            <a:spLocks noGrp="1"/>
          </p:cNvSpPr>
          <p:nvPr>
            <p:ph idx="1"/>
          </p:nvPr>
        </p:nvSpPr>
        <p:spPr>
          <a:xfrm>
            <a:off x="838200" y="1825625"/>
            <a:ext cx="5442679" cy="4351338"/>
          </a:xfrm>
        </p:spPr>
        <p:txBody>
          <a:bodyPr/>
          <a:lstStyle/>
          <a:p>
            <a:r>
              <a:rPr lang="en-US" dirty="0"/>
              <a:t>“A pedagogy controlled by algorithms can never be a pedagogy of care, integrity, or trust,” writes Audrey Watters (2019). </a:t>
            </a:r>
          </a:p>
          <a:p>
            <a:r>
              <a:rPr lang="en-US" dirty="0"/>
              <a:t>But how do we know this? What, if anything, makes it true?  What if everything is an algorithm? What do we even mean by a pedagogy of care, integrity or trust?</a:t>
            </a:r>
          </a:p>
          <a:p>
            <a:endParaRPr lang="en-US" dirty="0"/>
          </a:p>
        </p:txBody>
      </p:sp>
      <p:sp>
        <p:nvSpPr>
          <p:cNvPr id="5" name="TextBox 4">
            <a:extLst>
              <a:ext uri="{FF2B5EF4-FFF2-40B4-BE49-F238E27FC236}">
                <a16:creationId xmlns:a16="http://schemas.microsoft.com/office/drawing/2014/main" id="{0B1122F6-D79B-48C2-B0B7-1B3A186ED6D9}"/>
              </a:ext>
            </a:extLst>
          </p:cNvPr>
          <p:cNvSpPr txBox="1"/>
          <p:nvPr/>
        </p:nvSpPr>
        <p:spPr>
          <a:xfrm>
            <a:off x="993099" y="6127234"/>
            <a:ext cx="6093500" cy="369332"/>
          </a:xfrm>
          <a:prstGeom prst="rect">
            <a:avLst/>
          </a:prstGeom>
          <a:noFill/>
        </p:spPr>
        <p:txBody>
          <a:bodyPr wrap="square">
            <a:spAutoFit/>
          </a:bodyPr>
          <a:lstStyle/>
          <a:p>
            <a:r>
              <a:rPr lang="en-US" dirty="0">
                <a:hlinkClick r:id="rId2"/>
              </a:rPr>
              <a:t>https://hewn.substack.com/p/hewn-no-317</a:t>
            </a:r>
            <a:r>
              <a:rPr lang="en-US" dirty="0"/>
              <a:t> </a:t>
            </a:r>
          </a:p>
        </p:txBody>
      </p:sp>
      <p:pic>
        <p:nvPicPr>
          <p:cNvPr id="7" name="Picture 6" descr="A brown bird with a white background&#10;&#10;Description automatically generated with low confidence">
            <a:extLst>
              <a:ext uri="{FF2B5EF4-FFF2-40B4-BE49-F238E27FC236}">
                <a16:creationId xmlns:a16="http://schemas.microsoft.com/office/drawing/2014/main" id="{7EB24A5B-28AE-4408-B32F-419EE59B5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599" y="1983948"/>
            <a:ext cx="4223895" cy="3326317"/>
          </a:xfrm>
          <a:prstGeom prst="rect">
            <a:avLst/>
          </a:prstGeom>
        </p:spPr>
      </p:pic>
    </p:spTree>
    <p:extLst>
      <p:ext uri="{BB962C8B-B14F-4D97-AF65-F5344CB8AC3E}">
        <p14:creationId xmlns:p14="http://schemas.microsoft.com/office/powerpoint/2010/main" val="3297636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42660-0339-46C2-B4FD-5809EBAB6EC9}"/>
              </a:ext>
            </a:extLst>
          </p:cNvPr>
          <p:cNvSpPr>
            <a:spLocks noGrp="1"/>
          </p:cNvSpPr>
          <p:nvPr>
            <p:ph type="title"/>
          </p:nvPr>
        </p:nvSpPr>
        <p:spPr/>
        <p:txBody>
          <a:bodyPr/>
          <a:lstStyle/>
          <a:p>
            <a:r>
              <a:rPr lang="en-CA" dirty="0"/>
              <a:t>Hate Speech</a:t>
            </a:r>
            <a:endParaRPr lang="en-US" dirty="0"/>
          </a:p>
        </p:txBody>
      </p:sp>
      <p:sp>
        <p:nvSpPr>
          <p:cNvPr id="3" name="Content Placeholder 2">
            <a:extLst>
              <a:ext uri="{FF2B5EF4-FFF2-40B4-BE49-F238E27FC236}">
                <a16:creationId xmlns:a16="http://schemas.microsoft.com/office/drawing/2014/main" id="{13922048-7BFC-49C6-9A9A-7E4E71FC7C91}"/>
              </a:ext>
            </a:extLst>
          </p:cNvPr>
          <p:cNvSpPr>
            <a:spLocks noGrp="1"/>
          </p:cNvSpPr>
          <p:nvPr>
            <p:ph idx="1"/>
          </p:nvPr>
        </p:nvSpPr>
        <p:spPr>
          <a:xfrm>
            <a:off x="6431796" y="1825625"/>
            <a:ext cx="4922003" cy="4351338"/>
          </a:xfrm>
        </p:spPr>
        <p:txBody>
          <a:bodyPr/>
          <a:lstStyle/>
          <a:p>
            <a:r>
              <a:rPr lang="en-CA" dirty="0"/>
              <a:t>If we can have hate we can have hate speech</a:t>
            </a:r>
          </a:p>
          <a:p>
            <a:r>
              <a:rPr lang="en-CA" dirty="0"/>
              <a:t>And if we have hate speech, we can have hate literature</a:t>
            </a:r>
          </a:p>
          <a:p>
            <a:r>
              <a:rPr lang="en-CA" dirty="0"/>
              <a:t>And literature is a technology</a:t>
            </a:r>
          </a:p>
          <a:p>
            <a:endParaRPr lang="en-CA" dirty="0"/>
          </a:p>
          <a:p>
            <a:r>
              <a:rPr lang="en-CA" dirty="0"/>
              <a:t>Why wouldn’t it be the same with </a:t>
            </a:r>
            <a:r>
              <a:rPr lang="en-US" dirty="0"/>
              <a:t>care, integrity or trust?</a:t>
            </a:r>
          </a:p>
        </p:txBody>
      </p:sp>
      <p:pic>
        <p:nvPicPr>
          <p:cNvPr id="7" name="Picture 6" descr="A sign on a wall&#10;&#10;Description automatically generated with medium confidence">
            <a:extLst>
              <a:ext uri="{FF2B5EF4-FFF2-40B4-BE49-F238E27FC236}">
                <a16:creationId xmlns:a16="http://schemas.microsoft.com/office/drawing/2014/main" id="{F5354329-3CF9-4553-B0D8-0C486E4EF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356" y="1912298"/>
            <a:ext cx="5403868" cy="3242321"/>
          </a:xfrm>
          <a:prstGeom prst="rect">
            <a:avLst/>
          </a:prstGeom>
        </p:spPr>
      </p:pic>
      <p:sp>
        <p:nvSpPr>
          <p:cNvPr id="9" name="TextBox 8">
            <a:extLst>
              <a:ext uri="{FF2B5EF4-FFF2-40B4-BE49-F238E27FC236}">
                <a16:creationId xmlns:a16="http://schemas.microsoft.com/office/drawing/2014/main" id="{4D2CD69E-B5A9-4D1F-AFE6-B31648B5F6D4}"/>
              </a:ext>
            </a:extLst>
          </p:cNvPr>
          <p:cNvSpPr txBox="1"/>
          <p:nvPr/>
        </p:nvSpPr>
        <p:spPr>
          <a:xfrm>
            <a:off x="838200" y="6176963"/>
            <a:ext cx="6093500" cy="369332"/>
          </a:xfrm>
          <a:prstGeom prst="rect">
            <a:avLst/>
          </a:prstGeom>
          <a:noFill/>
        </p:spPr>
        <p:txBody>
          <a:bodyPr wrap="square">
            <a:spAutoFit/>
          </a:bodyPr>
          <a:lstStyle/>
          <a:p>
            <a:r>
              <a:rPr lang="en-US" dirty="0">
                <a:hlinkClick r:id="rId3"/>
              </a:rPr>
              <a:t>https://www.connectsafely.org/hatespeech/</a:t>
            </a:r>
            <a:r>
              <a:rPr lang="en-US" dirty="0"/>
              <a:t> </a:t>
            </a:r>
          </a:p>
        </p:txBody>
      </p:sp>
    </p:spTree>
    <p:extLst>
      <p:ext uri="{BB962C8B-B14F-4D97-AF65-F5344CB8AC3E}">
        <p14:creationId xmlns:p14="http://schemas.microsoft.com/office/powerpoint/2010/main" val="1757906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82E45-1318-47B4-8716-70643C46440E}"/>
              </a:ext>
            </a:extLst>
          </p:cNvPr>
          <p:cNvSpPr>
            <a:spLocks noGrp="1"/>
          </p:cNvSpPr>
          <p:nvPr>
            <p:ph type="title"/>
          </p:nvPr>
        </p:nvSpPr>
        <p:spPr/>
        <p:txBody>
          <a:bodyPr/>
          <a:lstStyle/>
          <a:p>
            <a:r>
              <a:rPr lang="en-CA" dirty="0"/>
              <a:t>Neutral Technology?</a:t>
            </a:r>
            <a:endParaRPr lang="en-US" dirty="0"/>
          </a:p>
        </p:txBody>
      </p:sp>
      <p:sp>
        <p:nvSpPr>
          <p:cNvPr id="3" name="Content Placeholder 2">
            <a:extLst>
              <a:ext uri="{FF2B5EF4-FFF2-40B4-BE49-F238E27FC236}">
                <a16:creationId xmlns:a16="http://schemas.microsoft.com/office/drawing/2014/main" id="{C3806A92-3FD2-4769-87FD-6BB68855A9BD}"/>
              </a:ext>
            </a:extLst>
          </p:cNvPr>
          <p:cNvSpPr>
            <a:spLocks noGrp="1"/>
          </p:cNvSpPr>
          <p:nvPr>
            <p:ph idx="1"/>
          </p:nvPr>
        </p:nvSpPr>
        <p:spPr/>
        <p:txBody>
          <a:bodyPr/>
          <a:lstStyle/>
          <a:p>
            <a:pPr marL="0" indent="0">
              <a:buNone/>
            </a:pPr>
            <a:r>
              <a:rPr lang="en-US" dirty="0"/>
              <a:t>Ian McNaught writes, there is this widespread desire to </a:t>
            </a:r>
            <a:r>
              <a:rPr lang="en-US" dirty="0" err="1"/>
              <a:t>deepict</a:t>
            </a:r>
            <a:r>
              <a:rPr lang="en-US" dirty="0"/>
              <a:t> the technology as pedagogically neutral, as in statements like "It’s not about the technology, it’s the pedagogy that matters, the technology just enables us." </a:t>
            </a:r>
          </a:p>
        </p:txBody>
      </p:sp>
      <p:pic>
        <p:nvPicPr>
          <p:cNvPr id="5" name="Picture 4" descr="Diagram&#10;&#10;Description automatically generated">
            <a:extLst>
              <a:ext uri="{FF2B5EF4-FFF2-40B4-BE49-F238E27FC236}">
                <a16:creationId xmlns:a16="http://schemas.microsoft.com/office/drawing/2014/main" id="{C08F3FBA-65EA-4721-A050-65AC354A6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9550" y="2986446"/>
            <a:ext cx="7162800" cy="3559155"/>
          </a:xfrm>
          <a:prstGeom prst="rect">
            <a:avLst/>
          </a:prstGeom>
        </p:spPr>
      </p:pic>
      <p:sp>
        <p:nvSpPr>
          <p:cNvPr id="7" name="TextBox 6">
            <a:extLst>
              <a:ext uri="{FF2B5EF4-FFF2-40B4-BE49-F238E27FC236}">
                <a16:creationId xmlns:a16="http://schemas.microsoft.com/office/drawing/2014/main" id="{8BDDC87E-29C1-4871-B78B-14377BAB9B6C}"/>
              </a:ext>
            </a:extLst>
          </p:cNvPr>
          <p:cNvSpPr txBox="1"/>
          <p:nvPr/>
        </p:nvSpPr>
        <p:spPr>
          <a:xfrm>
            <a:off x="838200" y="4000214"/>
            <a:ext cx="2528341" cy="1200329"/>
          </a:xfrm>
          <a:prstGeom prst="rect">
            <a:avLst/>
          </a:prstGeom>
          <a:noFill/>
        </p:spPr>
        <p:txBody>
          <a:bodyPr wrap="square">
            <a:spAutoFit/>
          </a:bodyPr>
          <a:lstStyle/>
          <a:p>
            <a:r>
              <a:rPr lang="en-US" dirty="0">
                <a:hlinkClick r:id="rId3"/>
              </a:rPr>
              <a:t>https://elearnmagazine.com/the-myth-of-the-pedagogically-neutral-lms/</a:t>
            </a:r>
            <a:r>
              <a:rPr lang="en-US" dirty="0"/>
              <a:t> </a:t>
            </a:r>
          </a:p>
        </p:txBody>
      </p:sp>
    </p:spTree>
    <p:extLst>
      <p:ext uri="{BB962C8B-B14F-4D97-AF65-F5344CB8AC3E}">
        <p14:creationId xmlns:p14="http://schemas.microsoft.com/office/powerpoint/2010/main" val="1917252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C238-4C0C-402B-A57B-8E5A8520B87D}"/>
              </a:ext>
            </a:extLst>
          </p:cNvPr>
          <p:cNvSpPr>
            <a:spLocks noGrp="1"/>
          </p:cNvSpPr>
          <p:nvPr>
            <p:ph type="title"/>
          </p:nvPr>
        </p:nvSpPr>
        <p:spPr/>
        <p:txBody>
          <a:bodyPr/>
          <a:lstStyle/>
          <a:p>
            <a:r>
              <a:rPr lang="en-CA" dirty="0"/>
              <a:t>Opinionated Software</a:t>
            </a:r>
            <a:endParaRPr lang="en-US" dirty="0"/>
          </a:p>
        </p:txBody>
      </p:sp>
      <p:sp>
        <p:nvSpPr>
          <p:cNvPr id="3" name="Content Placeholder 2">
            <a:extLst>
              <a:ext uri="{FF2B5EF4-FFF2-40B4-BE49-F238E27FC236}">
                <a16:creationId xmlns:a16="http://schemas.microsoft.com/office/drawing/2014/main" id="{F08990CA-CE95-4F7C-8E5A-5CAB12670AA8}"/>
              </a:ext>
            </a:extLst>
          </p:cNvPr>
          <p:cNvSpPr>
            <a:spLocks noGrp="1"/>
          </p:cNvSpPr>
          <p:nvPr>
            <p:ph idx="1"/>
          </p:nvPr>
        </p:nvSpPr>
        <p:spPr/>
        <p:txBody>
          <a:bodyPr/>
          <a:lstStyle/>
          <a:p>
            <a:pPr marL="0" indent="0">
              <a:buNone/>
            </a:pPr>
            <a:r>
              <a:rPr lang="en-US" dirty="0"/>
              <a:t>A system as complex and all encompassing as an LMS is not simply taking you from A to B, it defines how you work, it creates opportunities and also imposes limits." There's a term for this in the industry: "opinionated software". </a:t>
            </a:r>
          </a:p>
        </p:txBody>
      </p:sp>
      <p:sp>
        <p:nvSpPr>
          <p:cNvPr id="5" name="TextBox 4">
            <a:extLst>
              <a:ext uri="{FF2B5EF4-FFF2-40B4-BE49-F238E27FC236}">
                <a16:creationId xmlns:a16="http://schemas.microsoft.com/office/drawing/2014/main" id="{7202D72A-4B64-4C68-B45F-EBE665B1FA07}"/>
              </a:ext>
            </a:extLst>
          </p:cNvPr>
          <p:cNvSpPr txBox="1"/>
          <p:nvPr/>
        </p:nvSpPr>
        <p:spPr>
          <a:xfrm>
            <a:off x="5781207" y="2954853"/>
            <a:ext cx="4748134" cy="2092881"/>
          </a:xfrm>
          <a:prstGeom prst="rect">
            <a:avLst/>
          </a:prstGeom>
          <a:noFill/>
        </p:spPr>
        <p:txBody>
          <a:bodyPr wrap="square">
            <a:spAutoFit/>
          </a:bodyPr>
          <a:lstStyle/>
          <a:p>
            <a:pPr rtl="0">
              <a:spcBef>
                <a:spcPts val="0"/>
              </a:spcBef>
              <a:spcAft>
                <a:spcPts val="1000"/>
              </a:spcAft>
            </a:pPr>
            <a:r>
              <a:rPr lang="en-US" sz="2800" dirty="0">
                <a:solidFill>
                  <a:srgbClr val="000000"/>
                </a:solidFill>
              </a:rPr>
              <a:t>A</a:t>
            </a:r>
            <a:r>
              <a:rPr lang="en-US" sz="2800" b="0" i="0" u="none" strike="noStrike" dirty="0">
                <a:solidFill>
                  <a:srgbClr val="000000"/>
                </a:solidFill>
                <a:effectLst/>
              </a:rPr>
              <a:t>ll software is opinionated software. And it's incumbent on the user to learn what those opinions are.</a:t>
            </a:r>
            <a:r>
              <a:rPr lang="en-US" sz="1800" b="0" i="0" u="none" strike="noStrike" dirty="0">
                <a:solidFill>
                  <a:srgbClr val="000000"/>
                </a:solidFill>
                <a:effectLst/>
              </a:rPr>
              <a:t> </a:t>
            </a:r>
            <a:r>
              <a:rPr lang="en-US" sz="1800" b="0" i="0" u="sng" strike="noStrike" dirty="0">
                <a:solidFill>
                  <a:srgbClr val="1155CC"/>
                </a:solidFill>
                <a:effectLst/>
                <a:hlinkClick r:id="rId2"/>
              </a:rPr>
              <a:t>https://www.downes.ca/post/72826</a:t>
            </a:r>
            <a:r>
              <a:rPr lang="en-US" sz="1800" b="0" i="0" u="none" strike="noStrike" dirty="0">
                <a:solidFill>
                  <a:srgbClr val="000000"/>
                </a:solidFill>
                <a:effectLst/>
              </a:rPr>
              <a:t> </a:t>
            </a:r>
            <a:endParaRPr lang="en-US" dirty="0">
              <a:effectLst/>
            </a:endParaRPr>
          </a:p>
        </p:txBody>
      </p:sp>
      <p:pic>
        <p:nvPicPr>
          <p:cNvPr id="7" name="Picture 6" descr="Diagram&#10;&#10;Description automatically generated">
            <a:extLst>
              <a:ext uri="{FF2B5EF4-FFF2-40B4-BE49-F238E27FC236}">
                <a16:creationId xmlns:a16="http://schemas.microsoft.com/office/drawing/2014/main" id="{4943795C-AEA2-401C-8EFE-90D4872BD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027" y="3680657"/>
            <a:ext cx="4533484" cy="2590562"/>
          </a:xfrm>
          <a:prstGeom prst="rect">
            <a:avLst/>
          </a:prstGeom>
        </p:spPr>
      </p:pic>
      <p:sp>
        <p:nvSpPr>
          <p:cNvPr id="8" name="TextBox 7">
            <a:extLst>
              <a:ext uri="{FF2B5EF4-FFF2-40B4-BE49-F238E27FC236}">
                <a16:creationId xmlns:a16="http://schemas.microsoft.com/office/drawing/2014/main" id="{35D5FAB8-605A-4785-869B-A46F1E45AD92}"/>
              </a:ext>
            </a:extLst>
          </p:cNvPr>
          <p:cNvSpPr txBox="1"/>
          <p:nvPr/>
        </p:nvSpPr>
        <p:spPr>
          <a:xfrm>
            <a:off x="5781207" y="5382965"/>
            <a:ext cx="3139769" cy="923330"/>
          </a:xfrm>
          <a:prstGeom prst="rect">
            <a:avLst/>
          </a:prstGeom>
          <a:noFill/>
        </p:spPr>
        <p:txBody>
          <a:bodyPr wrap="square">
            <a:spAutoFit/>
          </a:bodyPr>
          <a:lstStyle/>
          <a:p>
            <a:r>
              <a:rPr lang="en-US" dirty="0">
                <a:hlinkClick r:id="rId4"/>
              </a:rPr>
              <a:t>https://elearnmagazine.com/the-myth-of-the-pedagogically-neutral-lms/</a:t>
            </a:r>
            <a:r>
              <a:rPr lang="en-US" dirty="0"/>
              <a:t> </a:t>
            </a:r>
          </a:p>
        </p:txBody>
      </p:sp>
    </p:spTree>
    <p:extLst>
      <p:ext uri="{BB962C8B-B14F-4D97-AF65-F5344CB8AC3E}">
        <p14:creationId xmlns:p14="http://schemas.microsoft.com/office/powerpoint/2010/main" val="4185665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70237-0AF9-41B8-869F-4B49BEBDFA46}"/>
              </a:ext>
            </a:extLst>
          </p:cNvPr>
          <p:cNvSpPr>
            <a:spLocks noGrp="1"/>
          </p:cNvSpPr>
          <p:nvPr>
            <p:ph type="title"/>
          </p:nvPr>
        </p:nvSpPr>
        <p:spPr/>
        <p:txBody>
          <a:bodyPr/>
          <a:lstStyle/>
          <a:p>
            <a:r>
              <a:rPr lang="en-CA" dirty="0"/>
              <a:t>User-Hostile Technology</a:t>
            </a:r>
            <a:endParaRPr lang="en-US" dirty="0"/>
          </a:p>
        </p:txBody>
      </p:sp>
      <p:sp>
        <p:nvSpPr>
          <p:cNvPr id="3" name="Content Placeholder 2">
            <a:extLst>
              <a:ext uri="{FF2B5EF4-FFF2-40B4-BE49-F238E27FC236}">
                <a16:creationId xmlns:a16="http://schemas.microsoft.com/office/drawing/2014/main" id="{DA9181BE-41F9-41C7-BE69-85AB5032A3F4}"/>
              </a:ext>
            </a:extLst>
          </p:cNvPr>
          <p:cNvSpPr>
            <a:spLocks noGrp="1"/>
          </p:cNvSpPr>
          <p:nvPr>
            <p:ph idx="1"/>
          </p:nvPr>
        </p:nvSpPr>
        <p:spPr>
          <a:xfrm>
            <a:off x="838200" y="1825625"/>
            <a:ext cx="8212810" cy="4351338"/>
          </a:xfrm>
        </p:spPr>
        <p:txBody>
          <a:bodyPr/>
          <a:lstStyle/>
          <a:p>
            <a:pPr marL="0" indent="0">
              <a:buNone/>
            </a:pPr>
            <a:r>
              <a:rPr lang="en-US" dirty="0"/>
              <a:t>Go into any of the little cafés or </a:t>
            </a:r>
            <a:r>
              <a:rPr lang="en-US" dirty="0" err="1"/>
              <a:t>horlogeries</a:t>
            </a:r>
            <a:r>
              <a:rPr lang="en-US" dirty="0"/>
              <a:t> on Paris’s Left Bank…and sooner or later you will hear someone say, “ Les choses </a:t>
            </a:r>
            <a:r>
              <a:rPr lang="en-US" dirty="0" err="1"/>
              <a:t>sont</a:t>
            </a:r>
            <a:r>
              <a:rPr lang="en-US" dirty="0"/>
              <a:t> </a:t>
            </a:r>
            <a:r>
              <a:rPr lang="en-US" dirty="0" err="1"/>
              <a:t>contre</a:t>
            </a:r>
            <a:r>
              <a:rPr lang="en-US" dirty="0"/>
              <a:t> nous.” “Things are against us.” —Paul Jennings</a:t>
            </a:r>
          </a:p>
          <a:p>
            <a:endParaRPr lang="en-US" dirty="0"/>
          </a:p>
        </p:txBody>
      </p:sp>
      <p:sp>
        <p:nvSpPr>
          <p:cNvPr id="8" name="TextBox 7">
            <a:extLst>
              <a:ext uri="{FF2B5EF4-FFF2-40B4-BE49-F238E27FC236}">
                <a16:creationId xmlns:a16="http://schemas.microsoft.com/office/drawing/2014/main" id="{19DFC7A9-CCCB-4540-A2F0-082EFB0AE028}"/>
              </a:ext>
            </a:extLst>
          </p:cNvPr>
          <p:cNvSpPr txBox="1"/>
          <p:nvPr/>
        </p:nvSpPr>
        <p:spPr>
          <a:xfrm>
            <a:off x="838200" y="5850235"/>
            <a:ext cx="9855631" cy="923330"/>
          </a:xfrm>
          <a:prstGeom prst="rect">
            <a:avLst/>
          </a:prstGeom>
          <a:noFill/>
        </p:spPr>
        <p:txBody>
          <a:bodyPr wrap="square">
            <a:spAutoFit/>
          </a:bodyPr>
          <a:lstStyle/>
          <a:p>
            <a:r>
              <a:rPr lang="en-US" dirty="0"/>
              <a:t> When Technology Hates Us. Paul </a:t>
            </a:r>
            <a:r>
              <a:rPr lang="en-US" dirty="0" err="1"/>
              <a:t>McFedries</a:t>
            </a:r>
            <a:r>
              <a:rPr lang="en-US" dirty="0"/>
              <a:t> 28 Jan 2016, IEEE Spectrum. </a:t>
            </a:r>
            <a:r>
              <a:rPr lang="en-US" dirty="0">
                <a:hlinkClick r:id="rId2"/>
              </a:rPr>
              <a:t>https://spectrum.ieee.org/when-technology-hates-us</a:t>
            </a:r>
            <a:r>
              <a:rPr lang="en-US" dirty="0"/>
              <a:t> </a:t>
            </a:r>
          </a:p>
          <a:p>
            <a:r>
              <a:rPr lang="en-US" dirty="0">
                <a:hlinkClick r:id="rId3"/>
              </a:rPr>
              <a:t>https://www.osti.gov/servlets/purl/10190706</a:t>
            </a:r>
            <a:r>
              <a:rPr lang="en-US" dirty="0"/>
              <a:t> </a:t>
            </a:r>
          </a:p>
        </p:txBody>
      </p:sp>
      <p:pic>
        <p:nvPicPr>
          <p:cNvPr id="10" name="Picture 9">
            <a:extLst>
              <a:ext uri="{FF2B5EF4-FFF2-40B4-BE49-F238E27FC236}">
                <a16:creationId xmlns:a16="http://schemas.microsoft.com/office/drawing/2014/main" id="{84320D36-3020-486A-84C0-65ACBED7FCF4}"/>
              </a:ext>
            </a:extLst>
          </p:cNvPr>
          <p:cNvPicPr>
            <a:picLocks noChangeAspect="1"/>
          </p:cNvPicPr>
          <p:nvPr/>
        </p:nvPicPr>
        <p:blipFill>
          <a:blip r:embed="rId4"/>
          <a:stretch>
            <a:fillRect/>
          </a:stretch>
        </p:blipFill>
        <p:spPr>
          <a:xfrm>
            <a:off x="2491837" y="3442334"/>
            <a:ext cx="5782482" cy="2419688"/>
          </a:xfrm>
          <a:prstGeom prst="rect">
            <a:avLst/>
          </a:prstGeom>
        </p:spPr>
      </p:pic>
    </p:spTree>
    <p:extLst>
      <p:ext uri="{BB962C8B-B14F-4D97-AF65-F5344CB8AC3E}">
        <p14:creationId xmlns:p14="http://schemas.microsoft.com/office/powerpoint/2010/main" val="3244095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2061-F455-4E91-8D7F-C8777F0A7F6C}"/>
              </a:ext>
            </a:extLst>
          </p:cNvPr>
          <p:cNvSpPr>
            <a:spLocks noGrp="1"/>
          </p:cNvSpPr>
          <p:nvPr>
            <p:ph type="title"/>
          </p:nvPr>
        </p:nvSpPr>
        <p:spPr/>
        <p:txBody>
          <a:bodyPr/>
          <a:lstStyle/>
          <a:p>
            <a:r>
              <a:rPr lang="en-CA" dirty="0"/>
              <a:t>Tay, The Racist AI</a:t>
            </a:r>
            <a:endParaRPr lang="en-US" dirty="0"/>
          </a:p>
        </p:txBody>
      </p:sp>
      <p:sp>
        <p:nvSpPr>
          <p:cNvPr id="3" name="Content Placeholder 2">
            <a:extLst>
              <a:ext uri="{FF2B5EF4-FFF2-40B4-BE49-F238E27FC236}">
                <a16:creationId xmlns:a16="http://schemas.microsoft.com/office/drawing/2014/main" id="{9FC1F451-5361-4D3C-9ACE-FDAA9FD13713}"/>
              </a:ext>
            </a:extLst>
          </p:cNvPr>
          <p:cNvSpPr>
            <a:spLocks noGrp="1"/>
          </p:cNvSpPr>
          <p:nvPr>
            <p:ph idx="1"/>
          </p:nvPr>
        </p:nvSpPr>
        <p:spPr>
          <a:xfrm>
            <a:off x="838200" y="1825625"/>
            <a:ext cx="4728411" cy="4351338"/>
          </a:xfrm>
        </p:spPr>
        <p:txBody>
          <a:bodyPr/>
          <a:lstStyle/>
          <a:p>
            <a:pPr marL="0" indent="0">
              <a:buNone/>
            </a:pPr>
            <a:r>
              <a:rPr lang="en-CA" dirty="0"/>
              <a:t>“</a:t>
            </a:r>
            <a:r>
              <a:rPr lang="en-US" dirty="0"/>
              <a:t>There is a saying in computer science: garbage in, garbage out. When we feed machines data that reflects our prejudices, they mimic them – from antisemitic chatbots to racially biased software.”</a:t>
            </a:r>
          </a:p>
        </p:txBody>
      </p:sp>
      <p:sp>
        <p:nvSpPr>
          <p:cNvPr id="5" name="TextBox 4">
            <a:extLst>
              <a:ext uri="{FF2B5EF4-FFF2-40B4-BE49-F238E27FC236}">
                <a16:creationId xmlns:a16="http://schemas.microsoft.com/office/drawing/2014/main" id="{6DEE14DC-73AD-4A6B-8343-657323D10FD3}"/>
              </a:ext>
            </a:extLst>
          </p:cNvPr>
          <p:cNvSpPr txBox="1"/>
          <p:nvPr/>
        </p:nvSpPr>
        <p:spPr>
          <a:xfrm>
            <a:off x="838200" y="5292546"/>
            <a:ext cx="9593179" cy="1200329"/>
          </a:xfrm>
          <a:prstGeom prst="rect">
            <a:avLst/>
          </a:prstGeom>
          <a:noFill/>
        </p:spPr>
        <p:txBody>
          <a:bodyPr wrap="square">
            <a:spAutoFit/>
          </a:bodyPr>
          <a:lstStyle/>
          <a:p>
            <a:pPr rtl="0">
              <a:spcBef>
                <a:spcPts val="0"/>
              </a:spcBef>
              <a:spcAft>
                <a:spcPts val="1000"/>
              </a:spcAft>
            </a:pPr>
            <a:r>
              <a:rPr lang="en-US" sz="1800" b="0" i="0" u="none" strike="noStrike" dirty="0">
                <a:solidFill>
                  <a:srgbClr val="000000"/>
                </a:solidFill>
                <a:effectLst/>
                <a:latin typeface="Arial" panose="020B0604020202020204" pitchFamily="34" charset="0"/>
              </a:rPr>
              <a:t>Stephen </a:t>
            </a:r>
            <a:r>
              <a:rPr lang="en-US" sz="1800" b="0" i="0" u="none" strike="noStrike" dirty="0" err="1">
                <a:solidFill>
                  <a:srgbClr val="000000"/>
                </a:solidFill>
                <a:effectLst/>
                <a:latin typeface="Arial" panose="020B0604020202020204" pitchFamily="34" charset="0"/>
              </a:rPr>
              <a:t>Buranyi</a:t>
            </a:r>
            <a:r>
              <a:rPr lang="en-US" sz="1800" b="0" i="0" u="none" strike="noStrike" dirty="0">
                <a:solidFill>
                  <a:srgbClr val="000000"/>
                </a:solidFill>
                <a:effectLst/>
                <a:latin typeface="Arial" panose="020B0604020202020204" pitchFamily="34" charset="0"/>
              </a:rPr>
              <a:t>. (2017). Rise of the racist robots – how AI is learning all our worst impulses.  </a:t>
            </a:r>
            <a:r>
              <a:rPr lang="en-US" sz="1800" b="0" i="1" u="none" strike="noStrike" dirty="0">
                <a:solidFill>
                  <a:srgbClr val="000000"/>
                </a:solidFill>
                <a:effectLst/>
                <a:latin typeface="Arial" panose="020B0604020202020204" pitchFamily="34" charset="0"/>
              </a:rPr>
              <a:t>The Guardian</a:t>
            </a:r>
            <a:r>
              <a:rPr lang="en-US" sz="1800" b="0" i="0" u="none" strike="noStrike" dirty="0">
                <a:solidFill>
                  <a:srgbClr val="000000"/>
                </a:solidFill>
                <a:effectLst/>
                <a:latin typeface="Arial" panose="020B0604020202020204" pitchFamily="34" charset="0"/>
              </a:rPr>
              <a:t>. Tue 8 Aug 2017. Last modified on Wed 14 Feb 2018. </a:t>
            </a:r>
            <a:r>
              <a:rPr lang="en-US" sz="1800" b="0" i="0" u="sng" strike="noStrike" dirty="0">
                <a:solidFill>
                  <a:srgbClr val="1155CC"/>
                </a:solidFill>
                <a:effectLst/>
                <a:latin typeface="Arial" panose="020B0604020202020204" pitchFamily="34" charset="0"/>
                <a:hlinkClick r:id="rId2"/>
              </a:rPr>
              <a:t>https://www.theguardian.com/inequality/2017/aug/08/rise-of-the-racist-robots-how-ai-is-learning-all-our-worst-impulses</a:t>
            </a:r>
            <a:r>
              <a:rPr lang="en-US" sz="1800" b="0" i="0" u="none" strike="noStrike" dirty="0">
                <a:solidFill>
                  <a:srgbClr val="000000"/>
                </a:solidFill>
                <a:effectLst/>
                <a:latin typeface="Arial" panose="020B0604020202020204" pitchFamily="34" charset="0"/>
              </a:rPr>
              <a:t> </a:t>
            </a:r>
            <a:endParaRPr lang="en-US" dirty="0">
              <a:effectLst/>
            </a:endParaRPr>
          </a:p>
        </p:txBody>
      </p:sp>
      <p:pic>
        <p:nvPicPr>
          <p:cNvPr id="7" name="Picture 6" descr="A picture containing floor, building, indoor, tiled&#10;&#10;Description automatically generated">
            <a:extLst>
              <a:ext uri="{FF2B5EF4-FFF2-40B4-BE49-F238E27FC236}">
                <a16:creationId xmlns:a16="http://schemas.microsoft.com/office/drawing/2014/main" id="{5EE8A118-00CA-41DE-83C0-10D693AB2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9913" y="1946967"/>
            <a:ext cx="5085347" cy="3051208"/>
          </a:xfrm>
          <a:prstGeom prst="rect">
            <a:avLst/>
          </a:prstGeom>
        </p:spPr>
      </p:pic>
    </p:spTree>
    <p:extLst>
      <p:ext uri="{BB962C8B-B14F-4D97-AF65-F5344CB8AC3E}">
        <p14:creationId xmlns:p14="http://schemas.microsoft.com/office/powerpoint/2010/main" val="4141403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65687-938E-45F3-B762-C08B6BF54113}"/>
              </a:ext>
            </a:extLst>
          </p:cNvPr>
          <p:cNvSpPr>
            <a:spLocks noGrp="1"/>
          </p:cNvSpPr>
          <p:nvPr>
            <p:ph type="title"/>
          </p:nvPr>
        </p:nvSpPr>
        <p:spPr/>
        <p:txBody>
          <a:bodyPr/>
          <a:lstStyle/>
          <a:p>
            <a:r>
              <a:rPr lang="en-CA" dirty="0"/>
              <a:t>Zo, The Politically Correct AI</a:t>
            </a:r>
            <a:endParaRPr lang="en-US" dirty="0"/>
          </a:p>
        </p:txBody>
      </p:sp>
      <p:sp>
        <p:nvSpPr>
          <p:cNvPr id="3" name="Content Placeholder 2">
            <a:extLst>
              <a:ext uri="{FF2B5EF4-FFF2-40B4-BE49-F238E27FC236}">
                <a16:creationId xmlns:a16="http://schemas.microsoft.com/office/drawing/2014/main" id="{C8F37B0A-C817-461A-9EB3-F745F2799B23}"/>
              </a:ext>
            </a:extLst>
          </p:cNvPr>
          <p:cNvSpPr>
            <a:spLocks noGrp="1"/>
          </p:cNvSpPr>
          <p:nvPr>
            <p:ph idx="1"/>
          </p:nvPr>
        </p:nvSpPr>
        <p:spPr>
          <a:xfrm>
            <a:off x="4804227" y="1527324"/>
            <a:ext cx="5591629" cy="4351338"/>
          </a:xfrm>
        </p:spPr>
        <p:txBody>
          <a:bodyPr/>
          <a:lstStyle/>
          <a:p>
            <a:pPr marL="0" indent="0">
              <a:buNone/>
            </a:pPr>
            <a:r>
              <a:rPr lang="en-US" dirty="0"/>
              <a:t>“When a user sends a piece of flagged content, at any time, sandwiched between any amount of other information, the censorship wins out. Mentioning these triggers forces the user down the exact same thread every time, which dead ends</a:t>
            </a:r>
            <a:r>
              <a:rPr lang="en-CA" dirty="0"/>
              <a:t>.”</a:t>
            </a:r>
            <a:endParaRPr lang="en-US" dirty="0"/>
          </a:p>
        </p:txBody>
      </p:sp>
      <p:sp>
        <p:nvSpPr>
          <p:cNvPr id="5" name="TextBox 4">
            <a:extLst>
              <a:ext uri="{FF2B5EF4-FFF2-40B4-BE49-F238E27FC236}">
                <a16:creationId xmlns:a16="http://schemas.microsoft.com/office/drawing/2014/main" id="{5274648D-5082-4E83-B818-C1FBE36BCB4F}"/>
              </a:ext>
            </a:extLst>
          </p:cNvPr>
          <p:cNvSpPr txBox="1"/>
          <p:nvPr/>
        </p:nvSpPr>
        <p:spPr>
          <a:xfrm>
            <a:off x="838200" y="5715298"/>
            <a:ext cx="9144000" cy="923330"/>
          </a:xfrm>
          <a:prstGeom prst="rect">
            <a:avLst/>
          </a:prstGeom>
          <a:noFill/>
        </p:spPr>
        <p:txBody>
          <a:bodyPr wrap="square">
            <a:spAutoFit/>
          </a:bodyPr>
          <a:lstStyle/>
          <a:p>
            <a:r>
              <a:rPr lang="en-US" sz="1800" b="0" i="0" u="none" strike="noStrike" dirty="0">
                <a:solidFill>
                  <a:srgbClr val="000000"/>
                </a:solidFill>
                <a:effectLst/>
                <a:latin typeface="Arial" panose="020B0604020202020204" pitchFamily="34" charset="0"/>
              </a:rPr>
              <a:t>Chloe Rose Stuart-</a:t>
            </a:r>
            <a:r>
              <a:rPr lang="en-US" sz="1800" b="0" i="0" u="none" strike="noStrike" dirty="0" err="1">
                <a:solidFill>
                  <a:srgbClr val="000000"/>
                </a:solidFill>
                <a:effectLst/>
                <a:latin typeface="Arial" panose="020B0604020202020204" pitchFamily="34" charset="0"/>
              </a:rPr>
              <a:t>Ulin</a:t>
            </a:r>
            <a:r>
              <a:rPr lang="en-US" sz="1800" b="0" i="0" u="none" strike="noStrike" dirty="0">
                <a:solidFill>
                  <a:srgbClr val="000000"/>
                </a:solidFill>
                <a:effectLst/>
                <a:latin typeface="Arial" panose="020B0604020202020204" pitchFamily="34" charset="0"/>
              </a:rPr>
              <a:t>. (2018). Microsoft’s politically correct chatbot is even worse than its racist one. </a:t>
            </a:r>
            <a:r>
              <a:rPr lang="en-US" sz="1800" b="0" i="1" u="none" strike="noStrike" dirty="0">
                <a:solidFill>
                  <a:srgbClr val="000000"/>
                </a:solidFill>
                <a:effectLst/>
                <a:latin typeface="Arial" panose="020B0604020202020204" pitchFamily="34" charset="0"/>
              </a:rPr>
              <a:t>Quartz</a:t>
            </a:r>
            <a:r>
              <a:rPr lang="en-US" sz="1800" b="0" i="0" u="none" strike="noStrike" dirty="0">
                <a:solidFill>
                  <a:srgbClr val="000000"/>
                </a:solidFill>
                <a:effectLst/>
                <a:latin typeface="Arial" panose="020B0604020202020204" pitchFamily="34" charset="0"/>
              </a:rPr>
              <a:t>. July 31, 2018. </a:t>
            </a:r>
            <a:r>
              <a:rPr lang="en-US" sz="1800" b="0" i="0" u="sng" strike="noStrike" dirty="0">
                <a:solidFill>
                  <a:srgbClr val="1155CC"/>
                </a:solidFill>
                <a:effectLst/>
                <a:latin typeface="Arial" panose="020B0604020202020204" pitchFamily="34" charset="0"/>
                <a:hlinkClick r:id="rId2"/>
              </a:rPr>
              <a:t>https://qz.com/1340990/microsofts-politically-correct-chat-bot-is-even-worse-than-its-racist-one/</a:t>
            </a:r>
            <a:r>
              <a:rPr lang="en-US" sz="1800" b="0" i="0" u="none" strike="noStrike" dirty="0">
                <a:solidFill>
                  <a:srgbClr val="000000"/>
                </a:solidFill>
                <a:effectLst/>
                <a:latin typeface="Arial" panose="020B0604020202020204" pitchFamily="34" charset="0"/>
              </a:rPr>
              <a:t> </a:t>
            </a:r>
            <a:endParaRPr lang="en-US" dirty="0"/>
          </a:p>
        </p:txBody>
      </p:sp>
      <p:pic>
        <p:nvPicPr>
          <p:cNvPr id="9" name="Picture 8" descr="Graphical user interface, text, application, chat or text message&#10;&#10;Description automatically generated">
            <a:extLst>
              <a:ext uri="{FF2B5EF4-FFF2-40B4-BE49-F238E27FC236}">
                <a16:creationId xmlns:a16="http://schemas.microsoft.com/office/drawing/2014/main" id="{F23B7BF0-4495-4A7F-93E1-F843E1606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341" y="1594672"/>
            <a:ext cx="3266372" cy="2902857"/>
          </a:xfrm>
          <a:prstGeom prst="rect">
            <a:avLst/>
          </a:prstGeom>
        </p:spPr>
      </p:pic>
    </p:spTree>
    <p:extLst>
      <p:ext uri="{BB962C8B-B14F-4D97-AF65-F5344CB8AC3E}">
        <p14:creationId xmlns:p14="http://schemas.microsoft.com/office/powerpoint/2010/main" val="3014679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with low confidence">
            <a:extLst>
              <a:ext uri="{FF2B5EF4-FFF2-40B4-BE49-F238E27FC236}">
                <a16:creationId xmlns:a16="http://schemas.microsoft.com/office/drawing/2014/main" id="{7049E769-D31C-4BB6-B31B-10CBA021F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154" y="1949059"/>
            <a:ext cx="5096905" cy="3412335"/>
          </a:xfrm>
          <a:prstGeom prst="rect">
            <a:avLst/>
          </a:prstGeom>
        </p:spPr>
      </p:pic>
      <p:sp>
        <p:nvSpPr>
          <p:cNvPr id="2" name="Title 1">
            <a:extLst>
              <a:ext uri="{FF2B5EF4-FFF2-40B4-BE49-F238E27FC236}">
                <a16:creationId xmlns:a16="http://schemas.microsoft.com/office/drawing/2014/main" id="{9839D578-ED24-4F9E-A56C-85B9FE5E6D8C}"/>
              </a:ext>
            </a:extLst>
          </p:cNvPr>
          <p:cNvSpPr>
            <a:spLocks noGrp="1"/>
          </p:cNvSpPr>
          <p:nvPr>
            <p:ph type="title"/>
          </p:nvPr>
        </p:nvSpPr>
        <p:spPr/>
        <p:txBody>
          <a:bodyPr/>
          <a:lstStyle/>
          <a:p>
            <a:r>
              <a:rPr lang="en-CA" dirty="0"/>
              <a:t>Weapons of Math Destruction</a:t>
            </a:r>
            <a:endParaRPr lang="en-US" dirty="0"/>
          </a:p>
        </p:txBody>
      </p:sp>
      <p:sp>
        <p:nvSpPr>
          <p:cNvPr id="3" name="Content Placeholder 2">
            <a:extLst>
              <a:ext uri="{FF2B5EF4-FFF2-40B4-BE49-F238E27FC236}">
                <a16:creationId xmlns:a16="http://schemas.microsoft.com/office/drawing/2014/main" id="{E2C63A23-AAA0-4DA8-AA72-D6A103247DE7}"/>
              </a:ext>
            </a:extLst>
          </p:cNvPr>
          <p:cNvSpPr>
            <a:spLocks noGrp="1"/>
          </p:cNvSpPr>
          <p:nvPr>
            <p:ph idx="1"/>
          </p:nvPr>
        </p:nvSpPr>
        <p:spPr>
          <a:xfrm>
            <a:off x="3643086" y="1825625"/>
            <a:ext cx="7710714" cy="4351338"/>
          </a:xfrm>
        </p:spPr>
        <p:txBody>
          <a:bodyPr/>
          <a:lstStyle/>
          <a:p>
            <a:r>
              <a:rPr lang="en-US" dirty="0"/>
              <a:t>the use of big data and algorithms leads to decisions that harm the poor, reinforce racism, and amplify inequality</a:t>
            </a:r>
          </a:p>
          <a:p>
            <a:r>
              <a:rPr lang="en-US" dirty="0"/>
              <a:t>these tools share three key features: they are opaque, unregulated, and difficult to contest</a:t>
            </a:r>
          </a:p>
        </p:txBody>
      </p:sp>
      <p:sp>
        <p:nvSpPr>
          <p:cNvPr id="5" name="TextBox 4">
            <a:extLst>
              <a:ext uri="{FF2B5EF4-FFF2-40B4-BE49-F238E27FC236}">
                <a16:creationId xmlns:a16="http://schemas.microsoft.com/office/drawing/2014/main" id="{072B8981-2A7D-474F-9C03-60F485518CF3}"/>
              </a:ext>
            </a:extLst>
          </p:cNvPr>
          <p:cNvSpPr txBox="1"/>
          <p:nvPr/>
        </p:nvSpPr>
        <p:spPr>
          <a:xfrm>
            <a:off x="838200" y="5665569"/>
            <a:ext cx="8824686" cy="646331"/>
          </a:xfrm>
          <a:prstGeom prst="rect">
            <a:avLst/>
          </a:prstGeom>
          <a:noFill/>
        </p:spPr>
        <p:txBody>
          <a:bodyPr wrap="square">
            <a:spAutoFit/>
          </a:bodyPr>
          <a:lstStyle/>
          <a:p>
            <a:r>
              <a:rPr lang="en-US" dirty="0">
                <a:hlinkClick r:id="rId3"/>
              </a:rPr>
              <a:t>https://en.wikipedia.org/wiki/Weapons_of_Math_Destruction</a:t>
            </a:r>
            <a:r>
              <a:rPr lang="en-US" dirty="0"/>
              <a:t> </a:t>
            </a:r>
          </a:p>
          <a:p>
            <a:r>
              <a:rPr lang="en-US" dirty="0">
                <a:hlinkClick r:id="rId4"/>
              </a:rPr>
              <a:t>https://blogs.scientificamerican.com/roots-of-unity/review-weapons-of-math-destruction/</a:t>
            </a:r>
            <a:r>
              <a:rPr lang="en-US" dirty="0"/>
              <a:t> </a:t>
            </a:r>
          </a:p>
        </p:txBody>
      </p:sp>
    </p:spTree>
    <p:extLst>
      <p:ext uri="{BB962C8B-B14F-4D97-AF65-F5344CB8AC3E}">
        <p14:creationId xmlns:p14="http://schemas.microsoft.com/office/powerpoint/2010/main" val="2311117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1058</Words>
  <Application>Microsoft Office PowerPoint</Application>
  <PresentationFormat>Widescreen</PresentationFormat>
  <Paragraphs>75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The Machine Is Us</vt:lpstr>
      <vt:lpstr>The Machine Is Us</vt:lpstr>
      <vt:lpstr>Hate Speech</vt:lpstr>
      <vt:lpstr>Neutral Technology?</vt:lpstr>
      <vt:lpstr>Opinionated Software</vt:lpstr>
      <vt:lpstr>User-Hostile Technology</vt:lpstr>
      <vt:lpstr>Tay, The Racist AI</vt:lpstr>
      <vt:lpstr>Zo, The Politically Correct AI</vt:lpstr>
      <vt:lpstr>Weapons of Math Destruction</vt:lpstr>
      <vt:lpstr>Feedback Effects</vt:lpstr>
      <vt:lpstr>The Seductive Diversion</vt:lpstr>
      <vt:lpstr>The Problem With Bias</vt:lpstr>
      <vt:lpstr>The Propaganda Machine</vt:lpstr>
      <vt:lpstr>Deeper Issues</vt:lpstr>
      <vt:lpstr>Models of Technology</vt:lpstr>
      <vt:lpstr>Caring Technology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Machine Is Us</dc:title>
  <dc:creator>Stephen Downes</dc:creator>
  <cp:lastModifiedBy>Stephen Downes</cp:lastModifiedBy>
  <cp:revision>3</cp:revision>
  <dcterms:created xsi:type="dcterms:W3CDTF">2021-12-01T14:26:47Z</dcterms:created>
  <dcterms:modified xsi:type="dcterms:W3CDTF">2021-12-01T19:22:37Z</dcterms:modified>
</cp:coreProperties>
</file>