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5" r:id="rId3"/>
    <p:sldId id="268" r:id="rId4"/>
    <p:sldId id="281" r:id="rId5"/>
    <p:sldId id="302" r:id="rId6"/>
    <p:sldId id="272" r:id="rId7"/>
    <p:sldId id="313" r:id="rId8"/>
    <p:sldId id="29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9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12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91E3B-A27F-487B-A2EC-722DB1B13F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9B4E3D-7540-48E1-8AEA-0F44B274DE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7CEA7F-9F9F-4656-B924-CA4DE3ABA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0A1EC-F42B-4ADF-A8E1-29E587C21E6A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201829-54DB-408C-9306-E16472F55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6469B-5DD2-4F72-B3F3-9074B8F1E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B1AF1-4C9E-4098-990D-492AA6E24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873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3B65B-E8B1-4729-A2C0-EF47883EB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E07CE4-EDFA-4752-B082-FF9A6FA13A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1D9D0F-29DB-4FCB-B764-AFBBA6E47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0A1EC-F42B-4ADF-A8E1-29E587C21E6A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D70763-7F60-46DD-975C-5AFD5BF69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314E4A-1208-4E17-BB8C-96FD6488D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B1AF1-4C9E-4098-990D-492AA6E24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685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119F70-CF92-49D4-B9A6-2BE9458DCF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E1648F-7680-4A1A-A79D-CE896A6002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7E7F67-779C-46AE-A02C-217FEE38F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0A1EC-F42B-4ADF-A8E1-29E587C21E6A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81EC26-B846-40B4-9033-3F1C52F74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DBDCB3-2750-46FC-9D0C-DDC8CCDD8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B1AF1-4C9E-4098-990D-492AA6E24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061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F9436-AD9F-4E6A-9EA7-B224F0D99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EF488D-3A16-4E6A-A501-60EDD9B0F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F4307D-7B9A-4EBC-BB9E-119FC30BE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0A1EC-F42B-4ADF-A8E1-29E587C21E6A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FC6F7D-1086-4AC6-82D9-4EAE06F32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9A4915-BB5F-49A8-9429-D1CBD776D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B1AF1-4C9E-4098-990D-492AA6E24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67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247AC-8EB1-4FD6-9E70-729C9FD84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F6BBC4-776C-4089-BEFC-83FB929495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0235A4-90E8-451E-8C6A-988FE2743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0A1EC-F42B-4ADF-A8E1-29E587C21E6A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904E6D-5F0E-484A-8EDD-97191C3CE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9B8690-1ED4-403C-AD80-E75D45704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B1AF1-4C9E-4098-990D-492AA6E24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917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87668-1AA1-4ABF-ADCD-CC8E01BAB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992768-50A4-41B4-8368-B4C4A4C055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763936-7927-4DD3-9DC0-91FE80E0F6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74D5E7-7EB2-410D-8A2F-9984BDD6B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0A1EC-F42B-4ADF-A8E1-29E587C21E6A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2B5358-ABAF-4BE2-89FB-7228A62DC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66357C-ED59-4726-8F0C-DC0AD4C05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B1AF1-4C9E-4098-990D-492AA6E24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740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542CC-CD97-4B3A-9A1A-3A54D636A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63E579-1B8A-426A-8BDF-60863F54A1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78A1D1-0509-460D-BAC4-3E634CEF87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986963-FFBC-4D62-B239-C48C390637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26BBB0-545A-4D88-B875-3CCDBFE751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0F1E64-038A-4FC5-9AB0-6FE6FD033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0A1EC-F42B-4ADF-A8E1-29E587C21E6A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4B38DE-3A3C-4FC4-B3D2-BD4D2A724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338F76-955E-4421-B752-60F80159C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B1AF1-4C9E-4098-990D-492AA6E24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285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1A699-CC66-4FB9-AB17-6BB406BF5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52D635-10B6-469D-BDA2-D1F917621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0A1EC-F42B-4ADF-A8E1-29E587C21E6A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695F7E-A3A4-4D64-9018-A9997583A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DF1593-DED9-40EF-85AC-FE160E160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B1AF1-4C9E-4098-990D-492AA6E24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613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93A8BB-6428-43F4-A89F-D179CE0CD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0A1EC-F42B-4ADF-A8E1-29E587C21E6A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CE700C-89D8-49CF-9DFA-815406119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C56ABF-D319-40ED-8A2F-5855297CA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B1AF1-4C9E-4098-990D-492AA6E24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156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141C9-5F4D-4573-BBB2-833496840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D852C3-06BB-4B96-A934-32AD79D1E9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97EDF3-5418-4357-980B-928B28AAE1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D02761-04E5-4E06-8FC4-7654A1C6F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0A1EC-F42B-4ADF-A8E1-29E587C21E6A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77C26A-644A-46BC-AB16-9C3A25795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6A04E4-FCBA-420F-864E-22AB3AD6A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B1AF1-4C9E-4098-990D-492AA6E24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646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770EF-202A-426C-A609-4CEE21F5E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ECBBAB-0ACB-4579-A3D4-FAF9162C40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64C78B-E7FC-4E0B-8865-95F268F456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B4FE2F-630A-476E-8827-DDD617859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0A1EC-F42B-4ADF-A8E1-29E587C21E6A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C663D5-629A-477D-BD25-A820CFB01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73B8AE-467A-402B-8256-95C1F6A8C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B1AF1-4C9E-4098-990D-492AA6E24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260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02A1CD-5CE0-4849-807D-0C9E8EA39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E94FEF-36F8-4CC6-850D-F4FA3919C7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1374EB-A1CC-4A87-91AF-6DB2AA259F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0A1EC-F42B-4ADF-A8E1-29E587C21E6A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BF19B3-97FF-47EE-A2F1-EFCF4F4951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AD8873-A269-4842-A4CA-99BB4AA5EE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B1AF1-4C9E-4098-990D-492AA6E24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312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earchgate.net/publication/14766358_Is_Care_a_Virtue_for_Health_Care_Professionals" TargetMode="External"/><Relationship Id="rId2" Type="http://schemas.openxmlformats.org/officeDocument/2006/relationships/hyperlink" Target="https://www.animal-ethics.org/ethics-animals-section/ethical-theories-nonhuman-animals/virtue-ethics-care-ethics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openxmlformats.org/officeDocument/2006/relationships/hyperlink" Target="https://www.catholiceducation.org/en/culture/catholic-contributions/the-virtue-of-care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lassroommanagementdiscipline.weebly.com/authorityleadership.html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ieag.org.nz/assets/Uploads/Noddings-2012-1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erywellmind.com/cognitive-and-emotional-empathy-4582389" TargetMode="External"/><Relationship Id="rId2" Type="http://schemas.openxmlformats.org/officeDocument/2006/relationships/hyperlink" Target="https://philpapers.org/archive/OSLTEO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ubmed.ncbi.nlm.nih.gov/29195522/" TargetMode="External"/><Relationship Id="rId2" Type="http://schemas.openxmlformats.org/officeDocument/2006/relationships/hyperlink" Target="http://mehrmohammadi.ir/wp-content/uploads/2020/09/The-Challenge-to-Care-in-School-Nel-Noddings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amazon.ca/Capacity-Care-Gender-Ethical-Subjectivity/dp/0415399688" TargetMode="Externa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books.google.com.br/books?hl=en&amp;lr=&amp;id=wYBLxZcU8zYC&amp;oi=fnd&amp;pg=PA60&amp;dq=tronto+care+ethics&amp;ots=8m-5tOWTIe&amp;sig=z6rRbR-63R-XXXVFHa6ISHQC6Gw#v=onepage&amp;q=tronto%20care%20ethics&amp;f=fals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Nel_Nodding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butterfly on a rock&#10;&#10;Description automatically generated with low confidence">
            <a:extLst>
              <a:ext uri="{FF2B5EF4-FFF2-40B4-BE49-F238E27FC236}">
                <a16:creationId xmlns:a16="http://schemas.microsoft.com/office/drawing/2014/main" id="{45916A27-45CC-45CF-AE22-A986E5E6558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30" r="17448" b="1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C1EA3DA-64BC-4A00-AB58-1CA808019D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en-CA" dirty="0">
                <a:solidFill>
                  <a:srgbClr val="FFFFFF"/>
                </a:solidFill>
              </a:rPr>
              <a:t>Caring as a Virtue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BA4D5F-B350-4C8B-BFDA-74C51E901C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/>
          </a:bodyPr>
          <a:lstStyle/>
          <a:p>
            <a:r>
              <a:rPr lang="en-CA" dirty="0">
                <a:solidFill>
                  <a:srgbClr val="FFFFFF"/>
                </a:solidFill>
              </a:rPr>
              <a:t>Stephen Downes</a:t>
            </a:r>
          </a:p>
          <a:p>
            <a:r>
              <a:rPr lang="en-CA" dirty="0">
                <a:solidFill>
                  <a:srgbClr val="FFFFFF"/>
                </a:solidFill>
              </a:rPr>
              <a:t>November 27, 2021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331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1A6C0-8E4C-45AC-93EE-1270D80B7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Care as a Virtue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27D6C-654F-4BA5-AB50-3A5619BE4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725336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Curzer</a:t>
            </a:r>
            <a:r>
              <a:rPr lang="en-US" dirty="0"/>
              <a:t>: “a point at which three of the most fashionable recent movements in ethics (virtue ethics, medical ethics, feminist ethics) intersect.”</a:t>
            </a:r>
          </a:p>
          <a:p>
            <a:pPr lvl="1"/>
            <a:r>
              <a:rPr lang="en-US" dirty="0"/>
              <a:t>Thesis A: care as emotional attachment (liking, loving, etc.)</a:t>
            </a:r>
          </a:p>
          <a:p>
            <a:pPr lvl="2"/>
            <a:r>
              <a:rPr lang="en-US" dirty="0"/>
              <a:t>No: “Emotional attachment is incidental and destructive to the practice.”</a:t>
            </a:r>
          </a:p>
          <a:p>
            <a:pPr lvl="1"/>
            <a:r>
              <a:rPr lang="en-US" dirty="0"/>
              <a:t>Thesis B1: benevolence is a role virtue for HCPs</a:t>
            </a:r>
          </a:p>
          <a:p>
            <a:pPr lvl="1"/>
            <a:r>
              <a:rPr lang="en-US" dirty="0"/>
              <a:t>Thesis B2: benevolence disposes HCPs to perform caring acts.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0B670F7-6E99-43CC-9821-642BFDB40C28}"/>
              </a:ext>
            </a:extLst>
          </p:cNvPr>
          <p:cNvSpPr txBox="1"/>
          <p:nvPr/>
        </p:nvSpPr>
        <p:spPr>
          <a:xfrm>
            <a:off x="485216" y="6484191"/>
            <a:ext cx="1039793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Title image: </a:t>
            </a:r>
            <a:r>
              <a:rPr lang="en-US" sz="1400" dirty="0">
                <a:hlinkClick r:id="rId2"/>
              </a:rPr>
              <a:t>https://www.animal-ethics.org/ethics-animals-section/ethical-theories-nonhuman-animals/virtue-ethics-care-ethics/</a:t>
            </a:r>
            <a:r>
              <a:rPr lang="en-US" sz="1400" dirty="0"/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9C23CF8-AEDE-4F41-81D8-57CF7F17DAB8}"/>
              </a:ext>
            </a:extLst>
          </p:cNvPr>
          <p:cNvSpPr txBox="1"/>
          <p:nvPr/>
        </p:nvSpPr>
        <p:spPr>
          <a:xfrm>
            <a:off x="485216" y="5569545"/>
            <a:ext cx="1071170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Howard </a:t>
            </a:r>
            <a:r>
              <a:rPr lang="en-US" sz="1600" dirty="0" err="1"/>
              <a:t>Curzer</a:t>
            </a:r>
            <a:r>
              <a:rPr lang="en-US" sz="1600" dirty="0"/>
              <a:t>, 1993, is Care a Virtue for Health Care Professionals, The Journal of Medicine and Philosophy 18: 51-69,1993</a:t>
            </a:r>
            <a:r>
              <a:rPr lang="en-US" dirty="0"/>
              <a:t> </a:t>
            </a:r>
            <a:r>
              <a:rPr lang="en-US" dirty="0">
                <a:hlinkClick r:id="rId3"/>
              </a:rPr>
              <a:t>https://www.researchgate.net/publication/14766358_Is_Care_a_Virtue_for_Health_Care_Professionals</a:t>
            </a:r>
            <a:r>
              <a:rPr lang="en-US" dirty="0"/>
              <a:t> </a:t>
            </a:r>
          </a:p>
          <a:p>
            <a:r>
              <a:rPr lang="en-US" dirty="0">
                <a:hlinkClick r:id="rId4"/>
              </a:rPr>
              <a:t>https://www.catholiceducation.org/en/culture/catholic-contributions/the-virtue-of-care.html</a:t>
            </a:r>
            <a:r>
              <a:rPr lang="en-US" dirty="0"/>
              <a:t> </a:t>
            </a:r>
          </a:p>
        </p:txBody>
      </p:sp>
      <p:pic>
        <p:nvPicPr>
          <p:cNvPr id="11" name="Picture 10" descr="A person holding a baby&#10;&#10;Description automatically generated with medium confidence">
            <a:extLst>
              <a:ext uri="{FF2B5EF4-FFF2-40B4-BE49-F238E27FC236}">
                <a16:creationId xmlns:a16="http://schemas.microsoft.com/office/drawing/2014/main" id="{168E19BD-C1BD-453A-A151-590A3C3ABAB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3536" y="1765300"/>
            <a:ext cx="2476500" cy="332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007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C765A-5B33-4A15-AB7E-055E24F80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Authority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F43C59-AD9D-431D-98D5-3360D56369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9150" y="1825625"/>
            <a:ext cx="6724650" cy="4351338"/>
          </a:xfrm>
        </p:spPr>
        <p:txBody>
          <a:bodyPr/>
          <a:lstStyle/>
          <a:p>
            <a:r>
              <a:rPr lang="en-CA" dirty="0"/>
              <a:t>It is common in most cultures to view the teacher as an authority</a:t>
            </a:r>
          </a:p>
          <a:p>
            <a:r>
              <a:rPr lang="en-CA" dirty="0" err="1"/>
              <a:t>Noddings</a:t>
            </a:r>
            <a:r>
              <a:rPr lang="en-CA" dirty="0"/>
              <a:t>:</a:t>
            </a:r>
          </a:p>
          <a:p>
            <a:pPr lvl="1"/>
            <a:r>
              <a:rPr lang="en-CA" dirty="0"/>
              <a:t>Teachers feel a duty “</a:t>
            </a:r>
            <a:r>
              <a:rPr lang="en-US" dirty="0"/>
              <a:t>to know and to use our knowledge to initiate the young into a community of knowing.”</a:t>
            </a:r>
          </a:p>
          <a:p>
            <a:pPr lvl="1"/>
            <a:r>
              <a:rPr lang="en-US" dirty="0"/>
              <a:t>“But the world is now so enormously complex that we cannot reasonably describe one model of an educated person.”</a:t>
            </a:r>
          </a:p>
          <a:p>
            <a:pPr lvl="1"/>
            <a:r>
              <a:rPr lang="en-US" dirty="0"/>
              <a:t> </a:t>
            </a:r>
            <a:r>
              <a:rPr lang="en-US" dirty="0" err="1"/>
              <a:t>Carers</a:t>
            </a:r>
            <a:r>
              <a:rPr lang="en-US" dirty="0"/>
              <a:t> </a:t>
            </a:r>
            <a:r>
              <a:rPr lang="en-US" dirty="0" err="1"/>
              <a:t>dedicted</a:t>
            </a:r>
            <a:r>
              <a:rPr lang="en-US" dirty="0"/>
              <a:t> to their own view of what the cared-for should be and do lack integrity</a:t>
            </a:r>
          </a:p>
        </p:txBody>
      </p:sp>
      <p:pic>
        <p:nvPicPr>
          <p:cNvPr id="5" name="Picture 4" descr="Diagram, shape&#10;&#10;Description automatically generated">
            <a:extLst>
              <a:ext uri="{FF2B5EF4-FFF2-40B4-BE49-F238E27FC236}">
                <a16:creationId xmlns:a16="http://schemas.microsoft.com/office/drawing/2014/main" id="{1BFC2CA1-651F-41E4-ABF8-E147E94711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769" y="1825625"/>
            <a:ext cx="4390381" cy="329596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67DD067-513E-40AF-8E71-B2CFC31FDECF}"/>
              </a:ext>
            </a:extLst>
          </p:cNvPr>
          <p:cNvSpPr txBox="1"/>
          <p:nvPr/>
        </p:nvSpPr>
        <p:spPr>
          <a:xfrm>
            <a:off x="580073" y="5350331"/>
            <a:ext cx="422052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Savage &amp; Savage (2010) suggest that "...developing productive leadership in the classroom is based on the establishment of expert and referent authority" (p. 31). 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B844DF3-C368-4D0F-8BF3-A3459E352506}"/>
              </a:ext>
            </a:extLst>
          </p:cNvPr>
          <p:cNvSpPr txBox="1"/>
          <p:nvPr/>
        </p:nvSpPr>
        <p:spPr>
          <a:xfrm>
            <a:off x="4183856" y="6181328"/>
            <a:ext cx="77866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http://classroommanagementdiscipline.weebly.com/authorityleadership.html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56435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4BE54-4C2A-4235-B5BA-4672BCB2D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Empathy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7098B5-A0B5-40C0-9CB5-0A66AC817D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Some writers interested in care ethics put great emphasis on empathy (Hoffman, 2000; </a:t>
            </a:r>
            <a:r>
              <a:rPr lang="en-US" dirty="0" err="1"/>
              <a:t>Slote</a:t>
            </a:r>
            <a:r>
              <a:rPr lang="en-US" dirty="0"/>
              <a:t>, 2007)</a:t>
            </a:r>
          </a:p>
          <a:p>
            <a:pPr lvl="1"/>
            <a:r>
              <a:rPr lang="en-US" dirty="0"/>
              <a:t>“Martin Hoffman, ‘empathy is the cognitive awareness of another person’s internal states, that is, his thoughts, feelings, perceptions, and intentions’ and ‘</a:t>
            </a:r>
            <a:r>
              <a:rPr lang="en-US" dirty="0">
                <a:effectLst/>
                <a:latin typeface="Times New Roman" panose="02020603050405020304" pitchFamily="18" charset="0"/>
              </a:rPr>
              <a:t>the vicarious affective response to another person’</a:t>
            </a:r>
            <a:endParaRPr lang="en-US" dirty="0"/>
          </a:p>
          <a:p>
            <a:r>
              <a:rPr lang="en-US" dirty="0"/>
              <a:t>Empathy may be related to the motivational effect of care</a:t>
            </a:r>
          </a:p>
          <a:p>
            <a:r>
              <a:rPr lang="en-US" dirty="0"/>
              <a:t>But it isn’t a substitute for an expressed response; “the response of the cared-for completes the caring relation. Without it, there is no caring relation - no matter how hard the </a:t>
            </a:r>
            <a:r>
              <a:rPr lang="en-US" dirty="0" err="1"/>
              <a:t>carer</a:t>
            </a:r>
            <a:r>
              <a:rPr lang="en-US" dirty="0"/>
              <a:t> has tried to care.”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F06279-AD5F-4C3C-994B-04C600F18C63}"/>
              </a:ext>
            </a:extLst>
          </p:cNvPr>
          <p:cNvSpPr txBox="1"/>
          <p:nvPr/>
        </p:nvSpPr>
        <p:spPr>
          <a:xfrm>
            <a:off x="838200" y="617696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https://ieag.org.nz/assets/Uploads/Noddings-2012-1.pdf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59597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225CC-D773-403D-B3BA-B44EDDC21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Empathy as Sensation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5BBED-B880-48B9-9F9E-9B88DCECB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0440" y="1825625"/>
            <a:ext cx="7833360" cy="4351338"/>
          </a:xfrm>
        </p:spPr>
        <p:txBody>
          <a:bodyPr/>
          <a:lstStyle/>
          <a:p>
            <a:r>
              <a:rPr lang="en-US" dirty="0"/>
              <a:t>“This paper serves not only to show that empathy (a notion at the heart of the phenomenology of sociality) takes place online but opens the door to a rich array of phenomenological investigations in relation to our experiences online.” </a:t>
            </a:r>
            <a:r>
              <a:rPr lang="en-US" sz="18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2"/>
              </a:rPr>
              <a:t>https://philpapers.org/archive/OSLTEO.pdf</a:t>
            </a:r>
            <a:r>
              <a:rPr lang="en-US" sz="18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r>
              <a:rPr lang="en-US" dirty="0"/>
              <a:t>Cognitive vs. Emotional Empathy, Jodi Clarke </a:t>
            </a:r>
            <a:r>
              <a:rPr lang="en-US" sz="18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https://www.verywellmind.com/cognitive-and-emotional-empathy-4582389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4" descr="Text&#10;&#10;Description automatically generated with medium confidence">
            <a:extLst>
              <a:ext uri="{FF2B5EF4-FFF2-40B4-BE49-F238E27FC236}">
                <a16:creationId xmlns:a16="http://schemas.microsoft.com/office/drawing/2014/main" id="{D9AD99DB-0086-4859-A077-DBE117E7C0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764506"/>
            <a:ext cx="2584396" cy="447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267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F9EF9-5F65-48A8-9558-D6BB327B9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Caring Capacities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AFC7A1-353D-4EE0-A92C-946DD859DC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248400" cy="4351338"/>
          </a:xfrm>
        </p:spPr>
        <p:txBody>
          <a:bodyPr>
            <a:normAutofit fontScale="92500" lnSpcReduction="20000"/>
          </a:bodyPr>
          <a:lstStyle/>
          <a:p>
            <a:r>
              <a:rPr lang="en-CA" dirty="0" err="1"/>
              <a:t>Noddings</a:t>
            </a:r>
            <a:r>
              <a:rPr lang="en-CA" dirty="0"/>
              <a:t>: “</a:t>
            </a:r>
            <a:r>
              <a:rPr lang="en-US" dirty="0"/>
              <a:t>people have various capacities for caring - that is, for entering into caring relations as well as for attending to objects and ideas.” (p.18)</a:t>
            </a:r>
          </a:p>
          <a:p>
            <a:r>
              <a:rPr lang="en-US" dirty="0"/>
              <a:t>Factors that curtail our ability to care: </a:t>
            </a:r>
          </a:p>
          <a:p>
            <a:pPr lvl="1"/>
            <a:r>
              <a:rPr lang="en-US" dirty="0"/>
              <a:t>the social construction of caring as feminine and thus less worthwhile;</a:t>
            </a:r>
          </a:p>
          <a:p>
            <a:pPr lvl="1"/>
            <a:r>
              <a:rPr lang="en-US" dirty="0"/>
              <a:t>the churn of clients through the institution</a:t>
            </a:r>
          </a:p>
          <a:p>
            <a:pPr lvl="1"/>
            <a:r>
              <a:rPr lang="en-US" dirty="0"/>
              <a:t>associated responsibilities caused by digital technology</a:t>
            </a:r>
          </a:p>
          <a:p>
            <a:pPr lvl="1"/>
            <a:r>
              <a:rPr lang="en-US" dirty="0"/>
              <a:t>work-related stress can activate implicit biases, which unconsciously distance personnel from members of stigmatized groups and contribute to health care disparities.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90F26F-6AAD-4137-A8B9-C2C540256DA2}"/>
              </a:ext>
            </a:extLst>
          </p:cNvPr>
          <p:cNvSpPr txBox="1"/>
          <p:nvPr/>
        </p:nvSpPr>
        <p:spPr>
          <a:xfrm>
            <a:off x="838199" y="5988734"/>
            <a:ext cx="109367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http://mehrmohammadi.ir/wp-content/uploads/2020/09/The-Challenge-to-Care-in-School-Nel-Noddings.pdf</a:t>
            </a:r>
            <a:r>
              <a:rPr lang="en-US" dirty="0"/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155570E-D59D-431F-B317-76CC7E9D7977}"/>
              </a:ext>
            </a:extLst>
          </p:cNvPr>
          <p:cNvSpPr txBox="1"/>
          <p:nvPr/>
        </p:nvSpPr>
        <p:spPr>
          <a:xfrm>
            <a:off x="838198" y="6358066"/>
            <a:ext cx="103174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Brooke A. Cunningham, 2016, Our capacity to care, </a:t>
            </a:r>
            <a:r>
              <a:rPr lang="en-US" dirty="0">
                <a:hlinkClick r:id="rId3"/>
              </a:rPr>
              <a:t>https://pubmed.ncbi.nlm.nih.gov/29195522/</a:t>
            </a:r>
            <a:r>
              <a:rPr lang="en-US" dirty="0"/>
              <a:t>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27FD860-D199-4833-97C3-4EC807714B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46494" y="1859915"/>
            <a:ext cx="3509135" cy="332247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5DD9AE6-71B6-40E3-B562-FB5A2799C1D4}"/>
              </a:ext>
            </a:extLst>
          </p:cNvPr>
          <p:cNvSpPr txBox="1"/>
          <p:nvPr/>
        </p:nvSpPr>
        <p:spPr>
          <a:xfrm>
            <a:off x="7158137" y="5262398"/>
            <a:ext cx="459771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5"/>
              </a:rPr>
              <a:t>https://www.amazon.ca/Capacity-Care-Gender-Ethical-Subjectivity/dp/0415399688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38567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42A31-CF24-4390-841D-1281566BD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Virtuous Dispositions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A5FC1C-4131-4174-A336-FA35810B5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Tronto</a:t>
            </a:r>
            <a:r>
              <a:rPr lang="en-US" dirty="0"/>
              <a:t> identifies four sub-elements of care that can be understood simultaneously as stages, virtuous dispositions, or goals. These sub-elements are:</a:t>
            </a:r>
          </a:p>
          <a:p>
            <a:r>
              <a:rPr lang="en-US" i="1" dirty="0"/>
              <a:t>attentiveness</a:t>
            </a:r>
            <a:r>
              <a:rPr lang="en-US" dirty="0"/>
              <a:t>, a proclivity to become aware of need;</a:t>
            </a:r>
          </a:p>
          <a:p>
            <a:r>
              <a:rPr lang="en-US" i="1" dirty="0"/>
              <a:t>responsibility</a:t>
            </a:r>
            <a:r>
              <a:rPr lang="en-US" dirty="0"/>
              <a:t>, a willingness to respond and take care of need;</a:t>
            </a:r>
          </a:p>
          <a:p>
            <a:r>
              <a:rPr lang="en-US" i="1" dirty="0"/>
              <a:t>competence</a:t>
            </a:r>
            <a:r>
              <a:rPr lang="en-US" dirty="0"/>
              <a:t>, the skill of providing good and successful care; and</a:t>
            </a:r>
          </a:p>
          <a:p>
            <a:r>
              <a:rPr lang="en-US" i="1" dirty="0"/>
              <a:t>responsiveness</a:t>
            </a:r>
            <a:r>
              <a:rPr lang="en-US" dirty="0"/>
              <a:t>, consideration of the position of others as they see it and recognition of the potential for abuse in care (1994, 126-136).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95803E-FCD9-447F-B917-8C8309627C55}"/>
              </a:ext>
            </a:extLst>
          </p:cNvPr>
          <p:cNvSpPr txBox="1"/>
          <p:nvPr/>
        </p:nvSpPr>
        <p:spPr>
          <a:xfrm>
            <a:off x="838200" y="5573236"/>
            <a:ext cx="113538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Joan C. </a:t>
            </a:r>
            <a:r>
              <a:rPr lang="en-US" dirty="0" err="1"/>
              <a:t>Tronto</a:t>
            </a:r>
            <a:r>
              <a:rPr lang="en-US" dirty="0"/>
              <a:t>. An Ethic of Care. In Ethics in Community-Based Elder Care by Martha Holstein</a:t>
            </a:r>
          </a:p>
          <a:p>
            <a:r>
              <a:rPr lang="en-US" dirty="0"/>
              <a:t>https://www.iep.utm.edu/care-eth/   --   </a:t>
            </a:r>
            <a:r>
              <a:rPr lang="en-US" dirty="0">
                <a:hlinkClick r:id="rId2"/>
              </a:rPr>
              <a:t>https://books.google.com.br/books?hl=en&amp;lr=&amp;id=wYBLxZcU8zYC&amp;oi=fnd&amp;pg=PA60&amp;dq=tronto+care+ethics&amp;ots=8m-5tOWTIe&amp;sig=z6rRbR-63R-XXXVFHa6ISHQC6Gw#v=onepage&amp;q=tronto%20care%20ethics&amp;f=false</a:t>
            </a:r>
            <a:r>
              <a:rPr lang="en-US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010436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22AEE-781C-49E0-890E-02778CD42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Unequal Relationships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058213-47FA-4F85-8354-4A5FFA183E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Sarah Lucia Hoagland argues that the relationships in question, such as parenting and teaching, are ideally relationships where caring is a transitory thing designed to foster the independence of the cared-for, and so end the unequal caring relationship. </a:t>
            </a:r>
          </a:p>
          <a:p>
            <a:r>
              <a:rPr lang="en-US" dirty="0"/>
              <a:t>Unequal relationships, she writes, are ethically problematic, and so a poor model for an ethical theory. Hoagland argues that on </a:t>
            </a:r>
            <a:r>
              <a:rPr lang="en-US" dirty="0" err="1"/>
              <a:t>Noddings</a:t>
            </a:r>
            <a:r>
              <a:rPr lang="en-US" dirty="0"/>
              <a:t>' account of ethical caring, the one-caring is placed in the role of the </a:t>
            </a:r>
            <a:r>
              <a:rPr lang="en-US" i="1" dirty="0"/>
              <a:t>giver</a:t>
            </a:r>
            <a:r>
              <a:rPr lang="en-US" dirty="0"/>
              <a:t> and the cared-for in the role of the </a:t>
            </a:r>
            <a:r>
              <a:rPr lang="en-US" i="1" dirty="0"/>
              <a:t>taker</a:t>
            </a:r>
            <a:r>
              <a:rPr lang="en-US" dirty="0"/>
              <a:t>. The one-caring is dominant, choosing what is good for the cared-for, but gives without receiving caring in return. The cared-for is put in the position of being a dependent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7F54E7-7C4D-45F2-B6AF-BCF6762D4081}"/>
              </a:ext>
            </a:extLst>
          </p:cNvPr>
          <p:cNvSpPr txBox="1"/>
          <p:nvPr/>
        </p:nvSpPr>
        <p:spPr>
          <a:xfrm>
            <a:off x="838200" y="6308209"/>
            <a:ext cx="60979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https://en.wikipedia.org/wiki/Nel_Noddings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89021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4069</TotalTime>
  <Words>956</Words>
  <Application>Microsoft Office PowerPoint</Application>
  <PresentationFormat>Widescreen</PresentationFormat>
  <Paragraphs>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Caring as a Virtue</vt:lpstr>
      <vt:lpstr>Care as a Virtue</vt:lpstr>
      <vt:lpstr>Authority</vt:lpstr>
      <vt:lpstr>Empathy</vt:lpstr>
      <vt:lpstr>Empathy as Sensation</vt:lpstr>
      <vt:lpstr>Caring Capacities</vt:lpstr>
      <vt:lpstr>Virtuous Dispositions</vt:lpstr>
      <vt:lpstr>Unequal Relationships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Ethical Concept of Care</dc:title>
  <dc:creator>Stephen Downes</dc:creator>
  <cp:lastModifiedBy>Stephen Downes</cp:lastModifiedBy>
  <cp:revision>10</cp:revision>
  <dcterms:created xsi:type="dcterms:W3CDTF">2021-11-24T18:27:05Z</dcterms:created>
  <dcterms:modified xsi:type="dcterms:W3CDTF">2021-11-27T22:00:25Z</dcterms:modified>
</cp:coreProperties>
</file>