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1" r:id="rId6"/>
    <p:sldId id="264" r:id="rId7"/>
    <p:sldId id="262" r:id="rId8"/>
    <p:sldId id="263" r:id="rId9"/>
    <p:sldId id="259" r:id="rId10"/>
    <p:sldId id="266" r:id="rId11"/>
    <p:sldId id="265" r:id="rId12"/>
    <p:sldId id="267" r:id="rId13"/>
    <p:sldId id="268" r:id="rId14"/>
    <p:sldId id="272" r:id="rId15"/>
    <p:sldId id="271" r:id="rId16"/>
    <p:sldId id="274" r:id="rId17"/>
    <p:sldId id="273" r:id="rId18"/>
    <p:sldId id="269" r:id="rId19"/>
    <p:sldId id="270" r:id="rId20"/>
    <p:sldId id="275" r:id="rId21"/>
    <p:sldId id="276" r:id="rId22"/>
    <p:sldId id="277" r:id="rId23"/>
    <p:sldId id="278" r:id="rId24"/>
    <p:sldId id="279"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38" autoAdjust="0"/>
    <p:restoredTop sz="94050" autoAdjust="0"/>
  </p:normalViewPr>
  <p:slideViewPr>
    <p:cSldViewPr snapToGrid="0">
      <p:cViewPr>
        <p:scale>
          <a:sx n="64" d="100"/>
          <a:sy n="64" d="100"/>
        </p:scale>
        <p:origin x="450"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DC1AE-1500-406F-9A4D-69C7E781260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3506EB2-5F24-4D7A-A570-12F3FD055B0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68C55F4-24AC-469F-9F0F-D704D31F7EC4}"/>
              </a:ext>
            </a:extLst>
          </p:cNvPr>
          <p:cNvSpPr>
            <a:spLocks noGrp="1"/>
          </p:cNvSpPr>
          <p:nvPr>
            <p:ph type="dt" sz="half" idx="10"/>
          </p:nvPr>
        </p:nvSpPr>
        <p:spPr/>
        <p:txBody>
          <a:bodyPr/>
          <a:lstStyle/>
          <a:p>
            <a:fld id="{D1021E8B-02DD-49AC-BCBA-0326AF52A4EE}" type="datetimeFigureOut">
              <a:rPr lang="en-US" smtClean="0"/>
              <a:t>11/12/2021</a:t>
            </a:fld>
            <a:endParaRPr lang="en-US"/>
          </a:p>
        </p:txBody>
      </p:sp>
      <p:sp>
        <p:nvSpPr>
          <p:cNvPr id="5" name="Footer Placeholder 4">
            <a:extLst>
              <a:ext uri="{FF2B5EF4-FFF2-40B4-BE49-F238E27FC236}">
                <a16:creationId xmlns:a16="http://schemas.microsoft.com/office/drawing/2014/main" id="{BDB01E7D-2C36-4491-916D-DFEC0DB2A1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971C5C-3F57-465C-B3A2-2BB7DAA3BBFB}"/>
              </a:ext>
            </a:extLst>
          </p:cNvPr>
          <p:cNvSpPr>
            <a:spLocks noGrp="1"/>
          </p:cNvSpPr>
          <p:nvPr>
            <p:ph type="sldNum" sz="quarter" idx="12"/>
          </p:nvPr>
        </p:nvSpPr>
        <p:spPr/>
        <p:txBody>
          <a:bodyPr/>
          <a:lstStyle/>
          <a:p>
            <a:fld id="{E2C3B84C-33D3-4BF1-9D0D-DABF62D11656}" type="slidenum">
              <a:rPr lang="en-US" smtClean="0"/>
              <a:t>‹#›</a:t>
            </a:fld>
            <a:endParaRPr lang="en-US"/>
          </a:p>
        </p:txBody>
      </p:sp>
    </p:spTree>
    <p:extLst>
      <p:ext uri="{BB962C8B-B14F-4D97-AF65-F5344CB8AC3E}">
        <p14:creationId xmlns:p14="http://schemas.microsoft.com/office/powerpoint/2010/main" val="1445046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844FB-8891-4A7C-A88A-1F0ADF5696F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D6C40D2-D927-4843-8F85-3E0A810F058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C934E7-7410-44DD-9A09-0AAE97A1D51F}"/>
              </a:ext>
            </a:extLst>
          </p:cNvPr>
          <p:cNvSpPr>
            <a:spLocks noGrp="1"/>
          </p:cNvSpPr>
          <p:nvPr>
            <p:ph type="dt" sz="half" idx="10"/>
          </p:nvPr>
        </p:nvSpPr>
        <p:spPr/>
        <p:txBody>
          <a:bodyPr/>
          <a:lstStyle/>
          <a:p>
            <a:fld id="{D1021E8B-02DD-49AC-BCBA-0326AF52A4EE}" type="datetimeFigureOut">
              <a:rPr lang="en-US" smtClean="0"/>
              <a:t>11/12/2021</a:t>
            </a:fld>
            <a:endParaRPr lang="en-US"/>
          </a:p>
        </p:txBody>
      </p:sp>
      <p:sp>
        <p:nvSpPr>
          <p:cNvPr id="5" name="Footer Placeholder 4">
            <a:extLst>
              <a:ext uri="{FF2B5EF4-FFF2-40B4-BE49-F238E27FC236}">
                <a16:creationId xmlns:a16="http://schemas.microsoft.com/office/drawing/2014/main" id="{8752BED8-A350-4A71-AFA7-E778CAFCA5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B1C4D6-07DE-4B91-B7AE-630114188B56}"/>
              </a:ext>
            </a:extLst>
          </p:cNvPr>
          <p:cNvSpPr>
            <a:spLocks noGrp="1"/>
          </p:cNvSpPr>
          <p:nvPr>
            <p:ph type="sldNum" sz="quarter" idx="12"/>
          </p:nvPr>
        </p:nvSpPr>
        <p:spPr/>
        <p:txBody>
          <a:bodyPr/>
          <a:lstStyle/>
          <a:p>
            <a:fld id="{E2C3B84C-33D3-4BF1-9D0D-DABF62D11656}" type="slidenum">
              <a:rPr lang="en-US" smtClean="0"/>
              <a:t>‹#›</a:t>
            </a:fld>
            <a:endParaRPr lang="en-US"/>
          </a:p>
        </p:txBody>
      </p:sp>
    </p:spTree>
    <p:extLst>
      <p:ext uri="{BB962C8B-B14F-4D97-AF65-F5344CB8AC3E}">
        <p14:creationId xmlns:p14="http://schemas.microsoft.com/office/powerpoint/2010/main" val="8589406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D737BE-C7F1-4D4A-952C-81728616045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BBAA799-B199-4C83-BAAA-03FF0670395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B1790D-7788-4324-A8DE-907F3725AB76}"/>
              </a:ext>
            </a:extLst>
          </p:cNvPr>
          <p:cNvSpPr>
            <a:spLocks noGrp="1"/>
          </p:cNvSpPr>
          <p:nvPr>
            <p:ph type="dt" sz="half" idx="10"/>
          </p:nvPr>
        </p:nvSpPr>
        <p:spPr/>
        <p:txBody>
          <a:bodyPr/>
          <a:lstStyle/>
          <a:p>
            <a:fld id="{D1021E8B-02DD-49AC-BCBA-0326AF52A4EE}" type="datetimeFigureOut">
              <a:rPr lang="en-US" smtClean="0"/>
              <a:t>11/12/2021</a:t>
            </a:fld>
            <a:endParaRPr lang="en-US"/>
          </a:p>
        </p:txBody>
      </p:sp>
      <p:sp>
        <p:nvSpPr>
          <p:cNvPr id="5" name="Footer Placeholder 4">
            <a:extLst>
              <a:ext uri="{FF2B5EF4-FFF2-40B4-BE49-F238E27FC236}">
                <a16:creationId xmlns:a16="http://schemas.microsoft.com/office/drawing/2014/main" id="{95519D62-411E-4B47-9E43-5AA7791317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D5C490-4F15-4642-A0A0-4EAE89D1279F}"/>
              </a:ext>
            </a:extLst>
          </p:cNvPr>
          <p:cNvSpPr>
            <a:spLocks noGrp="1"/>
          </p:cNvSpPr>
          <p:nvPr>
            <p:ph type="sldNum" sz="quarter" idx="12"/>
          </p:nvPr>
        </p:nvSpPr>
        <p:spPr/>
        <p:txBody>
          <a:bodyPr/>
          <a:lstStyle/>
          <a:p>
            <a:fld id="{E2C3B84C-33D3-4BF1-9D0D-DABF62D11656}" type="slidenum">
              <a:rPr lang="en-US" smtClean="0"/>
              <a:t>‹#›</a:t>
            </a:fld>
            <a:endParaRPr lang="en-US"/>
          </a:p>
        </p:txBody>
      </p:sp>
    </p:spTree>
    <p:extLst>
      <p:ext uri="{BB962C8B-B14F-4D97-AF65-F5344CB8AC3E}">
        <p14:creationId xmlns:p14="http://schemas.microsoft.com/office/powerpoint/2010/main" val="3315107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2BF6E-5882-4721-88E1-1C5E4AE24E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AD7000C-365C-4A5F-861A-E4BAA1E7904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BC8E41-0939-440E-B915-5FA510722110}"/>
              </a:ext>
            </a:extLst>
          </p:cNvPr>
          <p:cNvSpPr>
            <a:spLocks noGrp="1"/>
          </p:cNvSpPr>
          <p:nvPr>
            <p:ph type="dt" sz="half" idx="10"/>
          </p:nvPr>
        </p:nvSpPr>
        <p:spPr/>
        <p:txBody>
          <a:bodyPr/>
          <a:lstStyle/>
          <a:p>
            <a:fld id="{D1021E8B-02DD-49AC-BCBA-0326AF52A4EE}" type="datetimeFigureOut">
              <a:rPr lang="en-US" smtClean="0"/>
              <a:t>11/12/2021</a:t>
            </a:fld>
            <a:endParaRPr lang="en-US"/>
          </a:p>
        </p:txBody>
      </p:sp>
      <p:sp>
        <p:nvSpPr>
          <p:cNvPr id="5" name="Footer Placeholder 4">
            <a:extLst>
              <a:ext uri="{FF2B5EF4-FFF2-40B4-BE49-F238E27FC236}">
                <a16:creationId xmlns:a16="http://schemas.microsoft.com/office/drawing/2014/main" id="{E44E21CB-ACB4-4C96-8974-BE4E7208E7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B2E839-41B6-4731-ACD2-5D89EE84D099}"/>
              </a:ext>
            </a:extLst>
          </p:cNvPr>
          <p:cNvSpPr>
            <a:spLocks noGrp="1"/>
          </p:cNvSpPr>
          <p:nvPr>
            <p:ph type="sldNum" sz="quarter" idx="12"/>
          </p:nvPr>
        </p:nvSpPr>
        <p:spPr/>
        <p:txBody>
          <a:bodyPr/>
          <a:lstStyle/>
          <a:p>
            <a:fld id="{E2C3B84C-33D3-4BF1-9D0D-DABF62D11656}" type="slidenum">
              <a:rPr lang="en-US" smtClean="0"/>
              <a:t>‹#›</a:t>
            </a:fld>
            <a:endParaRPr lang="en-US"/>
          </a:p>
        </p:txBody>
      </p:sp>
    </p:spTree>
    <p:extLst>
      <p:ext uri="{BB962C8B-B14F-4D97-AF65-F5344CB8AC3E}">
        <p14:creationId xmlns:p14="http://schemas.microsoft.com/office/powerpoint/2010/main" val="574402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042FF-4DE1-41B6-807F-E6B1016FA3F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D929470-00D4-4113-BB30-3316DE6E4A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1A58993-DCBC-41EF-837C-2F502F10884D}"/>
              </a:ext>
            </a:extLst>
          </p:cNvPr>
          <p:cNvSpPr>
            <a:spLocks noGrp="1"/>
          </p:cNvSpPr>
          <p:nvPr>
            <p:ph type="dt" sz="half" idx="10"/>
          </p:nvPr>
        </p:nvSpPr>
        <p:spPr/>
        <p:txBody>
          <a:bodyPr/>
          <a:lstStyle/>
          <a:p>
            <a:fld id="{D1021E8B-02DD-49AC-BCBA-0326AF52A4EE}" type="datetimeFigureOut">
              <a:rPr lang="en-US" smtClean="0"/>
              <a:t>11/12/2021</a:t>
            </a:fld>
            <a:endParaRPr lang="en-US"/>
          </a:p>
        </p:txBody>
      </p:sp>
      <p:sp>
        <p:nvSpPr>
          <p:cNvPr id="5" name="Footer Placeholder 4">
            <a:extLst>
              <a:ext uri="{FF2B5EF4-FFF2-40B4-BE49-F238E27FC236}">
                <a16:creationId xmlns:a16="http://schemas.microsoft.com/office/drawing/2014/main" id="{12656522-33FF-4B70-9056-65327C9635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C68FB8-22E9-4547-93C6-B7333DF90CD3}"/>
              </a:ext>
            </a:extLst>
          </p:cNvPr>
          <p:cNvSpPr>
            <a:spLocks noGrp="1"/>
          </p:cNvSpPr>
          <p:nvPr>
            <p:ph type="sldNum" sz="quarter" idx="12"/>
          </p:nvPr>
        </p:nvSpPr>
        <p:spPr/>
        <p:txBody>
          <a:bodyPr/>
          <a:lstStyle/>
          <a:p>
            <a:fld id="{E2C3B84C-33D3-4BF1-9D0D-DABF62D11656}" type="slidenum">
              <a:rPr lang="en-US" smtClean="0"/>
              <a:t>‹#›</a:t>
            </a:fld>
            <a:endParaRPr lang="en-US"/>
          </a:p>
        </p:txBody>
      </p:sp>
    </p:spTree>
    <p:extLst>
      <p:ext uri="{BB962C8B-B14F-4D97-AF65-F5344CB8AC3E}">
        <p14:creationId xmlns:p14="http://schemas.microsoft.com/office/powerpoint/2010/main" val="3285176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929CA-60E9-412C-B902-49311A7239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3A618B-9AD5-49FE-B736-B4159DBB603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238DCDC-C275-4FC2-8A48-A2D648FC98D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F90B19F-F3A4-42BD-B342-392FA8AB7751}"/>
              </a:ext>
            </a:extLst>
          </p:cNvPr>
          <p:cNvSpPr>
            <a:spLocks noGrp="1"/>
          </p:cNvSpPr>
          <p:nvPr>
            <p:ph type="dt" sz="half" idx="10"/>
          </p:nvPr>
        </p:nvSpPr>
        <p:spPr/>
        <p:txBody>
          <a:bodyPr/>
          <a:lstStyle/>
          <a:p>
            <a:fld id="{D1021E8B-02DD-49AC-BCBA-0326AF52A4EE}" type="datetimeFigureOut">
              <a:rPr lang="en-US" smtClean="0"/>
              <a:t>11/12/2021</a:t>
            </a:fld>
            <a:endParaRPr lang="en-US"/>
          </a:p>
        </p:txBody>
      </p:sp>
      <p:sp>
        <p:nvSpPr>
          <p:cNvPr id="6" name="Footer Placeholder 5">
            <a:extLst>
              <a:ext uri="{FF2B5EF4-FFF2-40B4-BE49-F238E27FC236}">
                <a16:creationId xmlns:a16="http://schemas.microsoft.com/office/drawing/2014/main" id="{022F709F-CF88-4474-9D41-BBB0BB81AB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63A26C-3213-4109-9CBC-7406A7300B44}"/>
              </a:ext>
            </a:extLst>
          </p:cNvPr>
          <p:cNvSpPr>
            <a:spLocks noGrp="1"/>
          </p:cNvSpPr>
          <p:nvPr>
            <p:ph type="sldNum" sz="quarter" idx="12"/>
          </p:nvPr>
        </p:nvSpPr>
        <p:spPr/>
        <p:txBody>
          <a:bodyPr/>
          <a:lstStyle/>
          <a:p>
            <a:fld id="{E2C3B84C-33D3-4BF1-9D0D-DABF62D11656}" type="slidenum">
              <a:rPr lang="en-US" smtClean="0"/>
              <a:t>‹#›</a:t>
            </a:fld>
            <a:endParaRPr lang="en-US"/>
          </a:p>
        </p:txBody>
      </p:sp>
    </p:spTree>
    <p:extLst>
      <p:ext uri="{BB962C8B-B14F-4D97-AF65-F5344CB8AC3E}">
        <p14:creationId xmlns:p14="http://schemas.microsoft.com/office/powerpoint/2010/main" val="3027751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6B6EC-DDBF-40AD-8657-526001A0178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E9BA38E-5940-499E-B630-BA95B2F64C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CACA3AE-64EC-4C68-ABF6-7762E1E13EC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BE8D0DD-3021-4836-8F22-CA577734023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A781F6C-97D4-4C3C-AAAF-84F0542F7AF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B0E7CA2-C706-4ABE-9874-09F87B16D6C7}"/>
              </a:ext>
            </a:extLst>
          </p:cNvPr>
          <p:cNvSpPr>
            <a:spLocks noGrp="1"/>
          </p:cNvSpPr>
          <p:nvPr>
            <p:ph type="dt" sz="half" idx="10"/>
          </p:nvPr>
        </p:nvSpPr>
        <p:spPr/>
        <p:txBody>
          <a:bodyPr/>
          <a:lstStyle/>
          <a:p>
            <a:fld id="{D1021E8B-02DD-49AC-BCBA-0326AF52A4EE}" type="datetimeFigureOut">
              <a:rPr lang="en-US" smtClean="0"/>
              <a:t>11/12/2021</a:t>
            </a:fld>
            <a:endParaRPr lang="en-US"/>
          </a:p>
        </p:txBody>
      </p:sp>
      <p:sp>
        <p:nvSpPr>
          <p:cNvPr id="8" name="Footer Placeholder 7">
            <a:extLst>
              <a:ext uri="{FF2B5EF4-FFF2-40B4-BE49-F238E27FC236}">
                <a16:creationId xmlns:a16="http://schemas.microsoft.com/office/drawing/2014/main" id="{82282923-969A-4B4B-AC61-EAFB1045C0A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4171935-E581-4F46-A57C-16E23712A86D}"/>
              </a:ext>
            </a:extLst>
          </p:cNvPr>
          <p:cNvSpPr>
            <a:spLocks noGrp="1"/>
          </p:cNvSpPr>
          <p:nvPr>
            <p:ph type="sldNum" sz="quarter" idx="12"/>
          </p:nvPr>
        </p:nvSpPr>
        <p:spPr/>
        <p:txBody>
          <a:bodyPr/>
          <a:lstStyle/>
          <a:p>
            <a:fld id="{E2C3B84C-33D3-4BF1-9D0D-DABF62D11656}" type="slidenum">
              <a:rPr lang="en-US" smtClean="0"/>
              <a:t>‹#›</a:t>
            </a:fld>
            <a:endParaRPr lang="en-US"/>
          </a:p>
        </p:txBody>
      </p:sp>
    </p:spTree>
    <p:extLst>
      <p:ext uri="{BB962C8B-B14F-4D97-AF65-F5344CB8AC3E}">
        <p14:creationId xmlns:p14="http://schemas.microsoft.com/office/powerpoint/2010/main" val="2732465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D2C3D-2177-40D6-BE90-99C485AB659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77B305B-E39E-407D-8783-9440544205B5}"/>
              </a:ext>
            </a:extLst>
          </p:cNvPr>
          <p:cNvSpPr>
            <a:spLocks noGrp="1"/>
          </p:cNvSpPr>
          <p:nvPr>
            <p:ph type="dt" sz="half" idx="10"/>
          </p:nvPr>
        </p:nvSpPr>
        <p:spPr/>
        <p:txBody>
          <a:bodyPr/>
          <a:lstStyle/>
          <a:p>
            <a:fld id="{D1021E8B-02DD-49AC-BCBA-0326AF52A4EE}" type="datetimeFigureOut">
              <a:rPr lang="en-US" smtClean="0"/>
              <a:t>11/12/2021</a:t>
            </a:fld>
            <a:endParaRPr lang="en-US"/>
          </a:p>
        </p:txBody>
      </p:sp>
      <p:sp>
        <p:nvSpPr>
          <p:cNvPr id="4" name="Footer Placeholder 3">
            <a:extLst>
              <a:ext uri="{FF2B5EF4-FFF2-40B4-BE49-F238E27FC236}">
                <a16:creationId xmlns:a16="http://schemas.microsoft.com/office/drawing/2014/main" id="{A514AD4E-8F74-4A78-A9CE-4D695328BFF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34826B5-680B-401C-8E82-3EC70FA41A53}"/>
              </a:ext>
            </a:extLst>
          </p:cNvPr>
          <p:cNvSpPr>
            <a:spLocks noGrp="1"/>
          </p:cNvSpPr>
          <p:nvPr>
            <p:ph type="sldNum" sz="quarter" idx="12"/>
          </p:nvPr>
        </p:nvSpPr>
        <p:spPr/>
        <p:txBody>
          <a:bodyPr/>
          <a:lstStyle/>
          <a:p>
            <a:fld id="{E2C3B84C-33D3-4BF1-9D0D-DABF62D11656}" type="slidenum">
              <a:rPr lang="en-US" smtClean="0"/>
              <a:t>‹#›</a:t>
            </a:fld>
            <a:endParaRPr lang="en-US"/>
          </a:p>
        </p:txBody>
      </p:sp>
    </p:spTree>
    <p:extLst>
      <p:ext uri="{BB962C8B-B14F-4D97-AF65-F5344CB8AC3E}">
        <p14:creationId xmlns:p14="http://schemas.microsoft.com/office/powerpoint/2010/main" val="15590705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CF7B8E-9B4C-4534-9410-0F79CE8A67B0}"/>
              </a:ext>
            </a:extLst>
          </p:cNvPr>
          <p:cNvSpPr>
            <a:spLocks noGrp="1"/>
          </p:cNvSpPr>
          <p:nvPr>
            <p:ph type="dt" sz="half" idx="10"/>
          </p:nvPr>
        </p:nvSpPr>
        <p:spPr/>
        <p:txBody>
          <a:bodyPr/>
          <a:lstStyle/>
          <a:p>
            <a:fld id="{D1021E8B-02DD-49AC-BCBA-0326AF52A4EE}" type="datetimeFigureOut">
              <a:rPr lang="en-US" smtClean="0"/>
              <a:t>11/12/2021</a:t>
            </a:fld>
            <a:endParaRPr lang="en-US"/>
          </a:p>
        </p:txBody>
      </p:sp>
      <p:sp>
        <p:nvSpPr>
          <p:cNvPr id="3" name="Footer Placeholder 2">
            <a:extLst>
              <a:ext uri="{FF2B5EF4-FFF2-40B4-BE49-F238E27FC236}">
                <a16:creationId xmlns:a16="http://schemas.microsoft.com/office/drawing/2014/main" id="{72E3332D-CA15-4094-A531-37123DBC181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F21C4A6-0630-48A6-971C-D596C3292A58}"/>
              </a:ext>
            </a:extLst>
          </p:cNvPr>
          <p:cNvSpPr>
            <a:spLocks noGrp="1"/>
          </p:cNvSpPr>
          <p:nvPr>
            <p:ph type="sldNum" sz="quarter" idx="12"/>
          </p:nvPr>
        </p:nvSpPr>
        <p:spPr/>
        <p:txBody>
          <a:bodyPr/>
          <a:lstStyle/>
          <a:p>
            <a:fld id="{E2C3B84C-33D3-4BF1-9D0D-DABF62D11656}" type="slidenum">
              <a:rPr lang="en-US" smtClean="0"/>
              <a:t>‹#›</a:t>
            </a:fld>
            <a:endParaRPr lang="en-US"/>
          </a:p>
        </p:txBody>
      </p:sp>
    </p:spTree>
    <p:extLst>
      <p:ext uri="{BB962C8B-B14F-4D97-AF65-F5344CB8AC3E}">
        <p14:creationId xmlns:p14="http://schemas.microsoft.com/office/powerpoint/2010/main" val="42385143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48BB9-3447-4B82-A6E4-1812CE00C4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FD455F5-1984-49E4-9C1B-EB2FEF08397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7DA4D2D-4276-4CA9-ABF3-5CF7013F7C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26952C-F786-4FF3-8F69-856DD4847944}"/>
              </a:ext>
            </a:extLst>
          </p:cNvPr>
          <p:cNvSpPr>
            <a:spLocks noGrp="1"/>
          </p:cNvSpPr>
          <p:nvPr>
            <p:ph type="dt" sz="half" idx="10"/>
          </p:nvPr>
        </p:nvSpPr>
        <p:spPr/>
        <p:txBody>
          <a:bodyPr/>
          <a:lstStyle/>
          <a:p>
            <a:fld id="{D1021E8B-02DD-49AC-BCBA-0326AF52A4EE}" type="datetimeFigureOut">
              <a:rPr lang="en-US" smtClean="0"/>
              <a:t>11/12/2021</a:t>
            </a:fld>
            <a:endParaRPr lang="en-US"/>
          </a:p>
        </p:txBody>
      </p:sp>
      <p:sp>
        <p:nvSpPr>
          <p:cNvPr id="6" name="Footer Placeholder 5">
            <a:extLst>
              <a:ext uri="{FF2B5EF4-FFF2-40B4-BE49-F238E27FC236}">
                <a16:creationId xmlns:a16="http://schemas.microsoft.com/office/drawing/2014/main" id="{2BE85566-82B3-480F-8243-B0D3AE3F15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B093C8-0008-4A5D-AB63-4B1E6529B3AA}"/>
              </a:ext>
            </a:extLst>
          </p:cNvPr>
          <p:cNvSpPr>
            <a:spLocks noGrp="1"/>
          </p:cNvSpPr>
          <p:nvPr>
            <p:ph type="sldNum" sz="quarter" idx="12"/>
          </p:nvPr>
        </p:nvSpPr>
        <p:spPr/>
        <p:txBody>
          <a:bodyPr/>
          <a:lstStyle/>
          <a:p>
            <a:fld id="{E2C3B84C-33D3-4BF1-9D0D-DABF62D11656}" type="slidenum">
              <a:rPr lang="en-US" smtClean="0"/>
              <a:t>‹#›</a:t>
            </a:fld>
            <a:endParaRPr lang="en-US"/>
          </a:p>
        </p:txBody>
      </p:sp>
    </p:spTree>
    <p:extLst>
      <p:ext uri="{BB962C8B-B14F-4D97-AF65-F5344CB8AC3E}">
        <p14:creationId xmlns:p14="http://schemas.microsoft.com/office/powerpoint/2010/main" val="2571604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3DA8C-4307-4C50-9A2A-B347557F1A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B080FD2-458A-4494-842E-DDA3E2CE19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8E8D6D8-3A99-483B-B0E5-532E1E3042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7ACE0F-922D-467E-BF19-1E6A046F9F63}"/>
              </a:ext>
            </a:extLst>
          </p:cNvPr>
          <p:cNvSpPr>
            <a:spLocks noGrp="1"/>
          </p:cNvSpPr>
          <p:nvPr>
            <p:ph type="dt" sz="half" idx="10"/>
          </p:nvPr>
        </p:nvSpPr>
        <p:spPr/>
        <p:txBody>
          <a:bodyPr/>
          <a:lstStyle/>
          <a:p>
            <a:fld id="{D1021E8B-02DD-49AC-BCBA-0326AF52A4EE}" type="datetimeFigureOut">
              <a:rPr lang="en-US" smtClean="0"/>
              <a:t>11/12/2021</a:t>
            </a:fld>
            <a:endParaRPr lang="en-US"/>
          </a:p>
        </p:txBody>
      </p:sp>
      <p:sp>
        <p:nvSpPr>
          <p:cNvPr id="6" name="Footer Placeholder 5">
            <a:extLst>
              <a:ext uri="{FF2B5EF4-FFF2-40B4-BE49-F238E27FC236}">
                <a16:creationId xmlns:a16="http://schemas.microsoft.com/office/drawing/2014/main" id="{1F5A6B53-083C-41D2-8BA0-747F4305F7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88170F-35DA-46C8-B991-EB5FC69211D4}"/>
              </a:ext>
            </a:extLst>
          </p:cNvPr>
          <p:cNvSpPr>
            <a:spLocks noGrp="1"/>
          </p:cNvSpPr>
          <p:nvPr>
            <p:ph type="sldNum" sz="quarter" idx="12"/>
          </p:nvPr>
        </p:nvSpPr>
        <p:spPr/>
        <p:txBody>
          <a:bodyPr/>
          <a:lstStyle/>
          <a:p>
            <a:fld id="{E2C3B84C-33D3-4BF1-9D0D-DABF62D11656}" type="slidenum">
              <a:rPr lang="en-US" smtClean="0"/>
              <a:t>‹#›</a:t>
            </a:fld>
            <a:endParaRPr lang="en-US"/>
          </a:p>
        </p:txBody>
      </p:sp>
    </p:spTree>
    <p:extLst>
      <p:ext uri="{BB962C8B-B14F-4D97-AF65-F5344CB8AC3E}">
        <p14:creationId xmlns:p14="http://schemas.microsoft.com/office/powerpoint/2010/main" val="29383565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103520-FBA8-4C64-A729-B86385675FE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D8078C1-37F3-4B61-8A4E-9F709198034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2E57A9-6946-4891-85AA-2D6C59BF25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021E8B-02DD-49AC-BCBA-0326AF52A4EE}" type="datetimeFigureOut">
              <a:rPr lang="en-US" smtClean="0"/>
              <a:t>11/12/2021</a:t>
            </a:fld>
            <a:endParaRPr lang="en-US"/>
          </a:p>
        </p:txBody>
      </p:sp>
      <p:sp>
        <p:nvSpPr>
          <p:cNvPr id="5" name="Footer Placeholder 4">
            <a:extLst>
              <a:ext uri="{FF2B5EF4-FFF2-40B4-BE49-F238E27FC236}">
                <a16:creationId xmlns:a16="http://schemas.microsoft.com/office/drawing/2014/main" id="{F358399B-52C3-4A3D-A7D6-B6B366E4A9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BD60FD2-705B-40AE-A485-CC17C8A16D0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C3B84C-33D3-4BF1-9D0D-DABF62D11656}" type="slidenum">
              <a:rPr lang="en-US" smtClean="0"/>
              <a:t>‹#›</a:t>
            </a:fld>
            <a:endParaRPr lang="en-US"/>
          </a:p>
        </p:txBody>
      </p:sp>
    </p:spTree>
    <p:extLst>
      <p:ext uri="{BB962C8B-B14F-4D97-AF65-F5344CB8AC3E}">
        <p14:creationId xmlns:p14="http://schemas.microsoft.com/office/powerpoint/2010/main" val="17434761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hyperlink" Target="https://www.researchgate.net/publication/277558381_FIELD_PHILOSOPHY_EXPERIENCE_RELATIONSHIPS_AND_ENVIRONMENTAL_ETHICS_IN_HIGHER_EDUCATION_dissertation"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hyperlink" Target="https://en.wikipedia.org/wiki/Felicific_calculus"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sciencedirect.com/topics/psychology/machiavellianism" TargetMode="External"/><Relationship Id="rId2" Type="http://schemas.openxmlformats.org/officeDocument/2006/relationships/hyperlink" Target="https://www.ckju.net/en/dossier/machiavellianism-what-it-how-recognize-and-cope-machiavellians" TargetMode="External"/><Relationship Id="rId1" Type="http://schemas.openxmlformats.org/officeDocument/2006/relationships/slideLayout" Target="../slideLayouts/slideLayout2.xml"/><Relationship Id="rId5" Type="http://schemas.openxmlformats.org/officeDocument/2006/relationships/hyperlink" Target="https://contemporary-wellness.com/how-to-tell-if-youre-dating-a-machiavellian/" TargetMode="Externa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hyperlink" Target="https://www.shellypjohnson.com/how-to-pursue-a-good-life-by-maximizing-happiness-and-minimizing-pain/" TargetMode="External"/><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gutenberg.org/files/34901/34901-h/34901-h.htm" TargetMode="Externa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hyperlink" Target="https://www.thoughtco.com/what-is-ethical-egoism-3573630" TargetMode="External"/><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theguardian.com/books/2017/apr/10/new-age-ayn-rand-conquered-trump-white-house-silicon-valley" TargetMode="Externa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cell.com/current-biology/pdf/S0960-9822(13)00354-0.pdf" TargetMode="External"/><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en.wikipedia.org/wiki/Gotta_Serve_Somebody" TargetMode="External"/><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GrZp12isYb4" TargetMode="External"/><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britannica.com/topic/teleological-ethics"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s://benjaminspall.com/consequentialism/"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www.washingtonpost.com/resizer/_5HCdr5arfCfCuSahK7CMCRH4iQ=/arc-anglerfish-washpost-prod-washpost/public/WYD4GOA6TMI6LLVZUQI2QTE5KU.jpg" TargetMode="External"/><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hedonblog.co.uk/2012/07/30/hedon-silver-pennies/" TargetMode="External"/><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imgur.com/gallery/KNETtHH" TargetMode="External"/><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plato.stanford.edu/entries/epicurus/" TargetMode="External"/><Relationship Id="rId2" Type="http://schemas.openxmlformats.org/officeDocument/2006/relationships/image" Target="../media/image3.gif"/><Relationship Id="rId1" Type="http://schemas.openxmlformats.org/officeDocument/2006/relationships/slideLayout" Target="../slideLayouts/slideLayout2.xml"/><Relationship Id="rId5" Type="http://schemas.openxmlformats.org/officeDocument/2006/relationships/hyperlink" Target="https://archive.org/details/epicureanism00walluoft/page/n21/mode/2up" TargetMode="External"/><Relationship Id="rId4" Type="http://schemas.openxmlformats.org/officeDocument/2006/relationships/hyperlink" Target="https://en.wikipedia.org/wiki/Epicurus"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en.wikipedia.org/wiki/Ataraxia" TargetMode="External"/><Relationship Id="rId2" Type="http://schemas.openxmlformats.org/officeDocument/2006/relationships/hyperlink" Target="https://en.wikipedia.org/wiki/Hedonism" TargetMode="External"/><Relationship Id="rId1" Type="http://schemas.openxmlformats.org/officeDocument/2006/relationships/slideLayout" Target="../slideLayouts/slideLayout2.xml"/><Relationship Id="rId6" Type="http://schemas.openxmlformats.org/officeDocument/2006/relationships/hyperlink" Target="https://en.wikipedia.org/wiki/Cyrenaics" TargetMode="External"/><Relationship Id="rId5" Type="http://schemas.openxmlformats.org/officeDocument/2006/relationships/hyperlink" Target="https://owlcation.com/humanities/Epicurean-Hedonism-vs-Modern-Hedonism" TargetMode="Externa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hyperlink" Target="https://www.lionsroar.com/what-is-suffering-10-buddhist-teachers-weigh-in/" TargetMode="External"/><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plato.stanford.edu/entries/abu-bakr-al-razi/#Ethi" TargetMode="External"/><Relationship Id="rId1" Type="http://schemas.openxmlformats.org/officeDocument/2006/relationships/slideLayout" Target="../slideLayouts/slideLayout2.xml"/><Relationship Id="rId4" Type="http://schemas.openxmlformats.org/officeDocument/2006/relationships/hyperlink" Target="https://philarchive.org/archive/DRUTEO-3"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researchgate.net/post/Humes_Utility_Of_what_does_it_consist" TargetMode="External"/><Relationship Id="rId2" Type="http://schemas.openxmlformats.org/officeDocument/2006/relationships/hyperlink" Target="https://www.irishtimes.com/culture/the-moral-sense-of-down-man-francis-hutcheson-1.1889280" TargetMode="Externa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spaghetti junction, way, scene, road&#10;&#10;Description automatically generated">
            <a:extLst>
              <a:ext uri="{FF2B5EF4-FFF2-40B4-BE49-F238E27FC236}">
                <a16:creationId xmlns:a16="http://schemas.microsoft.com/office/drawing/2014/main" id="{379FF203-CC0F-449A-A6CE-31BA6B22614B}"/>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t="3524" b="9604"/>
          <a:stretch/>
        </p:blipFill>
        <p:spPr>
          <a:xfrm>
            <a:off x="20" y="1"/>
            <a:ext cx="12191980" cy="6857999"/>
          </a:xfrm>
          <a:prstGeom prst="rect">
            <a:avLst/>
          </a:prstGeom>
        </p:spPr>
      </p:pic>
      <p:sp>
        <p:nvSpPr>
          <p:cNvPr id="2" name="Title 1">
            <a:extLst>
              <a:ext uri="{FF2B5EF4-FFF2-40B4-BE49-F238E27FC236}">
                <a16:creationId xmlns:a16="http://schemas.microsoft.com/office/drawing/2014/main" id="{C344D564-3329-4CF7-B8DA-E6D209266702}"/>
              </a:ext>
            </a:extLst>
          </p:cNvPr>
          <p:cNvSpPr>
            <a:spLocks noGrp="1"/>
          </p:cNvSpPr>
          <p:nvPr>
            <p:ph type="ctrTitle"/>
          </p:nvPr>
        </p:nvSpPr>
        <p:spPr>
          <a:xfrm>
            <a:off x="1524000" y="1122362"/>
            <a:ext cx="9144000" cy="2900518"/>
          </a:xfrm>
        </p:spPr>
        <p:txBody>
          <a:bodyPr>
            <a:normAutofit/>
          </a:bodyPr>
          <a:lstStyle/>
          <a:p>
            <a:r>
              <a:rPr lang="en-CA">
                <a:solidFill>
                  <a:srgbClr val="FFFFFF"/>
                </a:solidFill>
              </a:rPr>
              <a:t>Consequentalism</a:t>
            </a:r>
            <a:endParaRPr lang="en-US">
              <a:solidFill>
                <a:srgbClr val="FFFFFF"/>
              </a:solidFill>
            </a:endParaRPr>
          </a:p>
        </p:txBody>
      </p:sp>
      <p:sp>
        <p:nvSpPr>
          <p:cNvPr id="3" name="Subtitle 2">
            <a:extLst>
              <a:ext uri="{FF2B5EF4-FFF2-40B4-BE49-F238E27FC236}">
                <a16:creationId xmlns:a16="http://schemas.microsoft.com/office/drawing/2014/main" id="{83C01CCE-ADFA-46C0-BE88-51952C5CEE84}"/>
              </a:ext>
            </a:extLst>
          </p:cNvPr>
          <p:cNvSpPr>
            <a:spLocks noGrp="1"/>
          </p:cNvSpPr>
          <p:nvPr>
            <p:ph type="subTitle" idx="1"/>
          </p:nvPr>
        </p:nvSpPr>
        <p:spPr>
          <a:xfrm>
            <a:off x="1524000" y="4159404"/>
            <a:ext cx="9144000" cy="1098395"/>
          </a:xfrm>
        </p:spPr>
        <p:txBody>
          <a:bodyPr>
            <a:normAutofit/>
          </a:bodyPr>
          <a:lstStyle/>
          <a:p>
            <a:r>
              <a:rPr lang="en-CA" dirty="0">
                <a:solidFill>
                  <a:srgbClr val="FFFFFF"/>
                </a:solidFill>
              </a:rPr>
              <a:t>Stephen Downes</a:t>
            </a:r>
          </a:p>
          <a:p>
            <a:r>
              <a:rPr lang="en-CA">
                <a:solidFill>
                  <a:srgbClr val="FFFFFF"/>
                </a:solidFill>
              </a:rPr>
              <a:t>November 13, 2021</a:t>
            </a:r>
            <a:endParaRPr lang="en-US" dirty="0">
              <a:solidFill>
                <a:srgbClr val="FFFFFF"/>
              </a:solidFill>
            </a:endParaRPr>
          </a:p>
        </p:txBody>
      </p:sp>
    </p:spTree>
    <p:extLst>
      <p:ext uri="{BB962C8B-B14F-4D97-AF65-F5344CB8AC3E}">
        <p14:creationId xmlns:p14="http://schemas.microsoft.com/office/powerpoint/2010/main" val="2651311956"/>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2B9C6-18E0-4252-90BB-E9947D77F534}"/>
              </a:ext>
            </a:extLst>
          </p:cNvPr>
          <p:cNvSpPr>
            <a:spLocks noGrp="1"/>
          </p:cNvSpPr>
          <p:nvPr>
            <p:ph type="title"/>
          </p:nvPr>
        </p:nvSpPr>
        <p:spPr/>
        <p:txBody>
          <a:bodyPr/>
          <a:lstStyle/>
          <a:p>
            <a:r>
              <a:rPr lang="en-CA" dirty="0"/>
              <a:t>Calculating Utility</a:t>
            </a:r>
            <a:endParaRPr lang="en-US" dirty="0"/>
          </a:p>
        </p:txBody>
      </p:sp>
      <p:pic>
        <p:nvPicPr>
          <p:cNvPr id="5" name="Content Placeholder 4" descr="Diagram&#10;&#10;Description automatically generated">
            <a:extLst>
              <a:ext uri="{FF2B5EF4-FFF2-40B4-BE49-F238E27FC236}">
                <a16:creationId xmlns:a16="http://schemas.microsoft.com/office/drawing/2014/main" id="{AEFB67AE-91B6-4B3A-ABA7-08FC63C7132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11361" y="1925052"/>
            <a:ext cx="2801868" cy="2435977"/>
          </a:xfrm>
        </p:spPr>
      </p:pic>
      <p:pic>
        <p:nvPicPr>
          <p:cNvPr id="7" name="Picture 6" descr="Diagram&#10;&#10;Description automatically generated">
            <a:extLst>
              <a:ext uri="{FF2B5EF4-FFF2-40B4-BE49-F238E27FC236}">
                <a16:creationId xmlns:a16="http://schemas.microsoft.com/office/drawing/2014/main" id="{C020FB2B-7F5A-4F94-97FE-EA7483A75D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1392" y="1662781"/>
            <a:ext cx="7104245" cy="3919872"/>
          </a:xfrm>
          <a:prstGeom prst="rect">
            <a:avLst/>
          </a:prstGeom>
        </p:spPr>
      </p:pic>
      <p:sp>
        <p:nvSpPr>
          <p:cNvPr id="9" name="TextBox 8">
            <a:extLst>
              <a:ext uri="{FF2B5EF4-FFF2-40B4-BE49-F238E27FC236}">
                <a16:creationId xmlns:a16="http://schemas.microsoft.com/office/drawing/2014/main" id="{2DE0DD7B-9B35-401A-BE63-611BE4CCF59A}"/>
              </a:ext>
            </a:extLst>
          </p:cNvPr>
          <p:cNvSpPr txBox="1"/>
          <p:nvPr/>
        </p:nvSpPr>
        <p:spPr>
          <a:xfrm>
            <a:off x="838200" y="4843989"/>
            <a:ext cx="3625516" cy="1477328"/>
          </a:xfrm>
          <a:prstGeom prst="rect">
            <a:avLst/>
          </a:prstGeom>
          <a:noFill/>
        </p:spPr>
        <p:txBody>
          <a:bodyPr wrap="square">
            <a:spAutoFit/>
          </a:bodyPr>
          <a:lstStyle/>
          <a:p>
            <a:r>
              <a:rPr lang="en-US" dirty="0">
                <a:hlinkClick r:id="rId4"/>
              </a:rPr>
              <a:t>https://www.researchgate.net/publication/277558381_FIELD_PHILOSOPHY_EXPERIENCE_RELATIONSHIPS_AND_ENVIRONMENTAL_ETHICS_IN_HIGHER_EDUCATION_dissertation</a:t>
            </a:r>
            <a:r>
              <a:rPr lang="en-US" dirty="0"/>
              <a:t> </a:t>
            </a:r>
          </a:p>
        </p:txBody>
      </p:sp>
      <p:sp>
        <p:nvSpPr>
          <p:cNvPr id="10" name="Content Placeholder 2">
            <a:extLst>
              <a:ext uri="{FF2B5EF4-FFF2-40B4-BE49-F238E27FC236}">
                <a16:creationId xmlns:a16="http://schemas.microsoft.com/office/drawing/2014/main" id="{C07C30F9-7042-4996-8A57-E1C366AF9D3C}"/>
              </a:ext>
            </a:extLst>
          </p:cNvPr>
          <p:cNvSpPr txBox="1">
            <a:spLocks/>
          </p:cNvSpPr>
          <p:nvPr/>
        </p:nvSpPr>
        <p:spPr>
          <a:xfrm>
            <a:off x="4973052" y="5582652"/>
            <a:ext cx="7104245" cy="12753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dirty="0"/>
              <a:t>How do we calculate the many possible causes of pleasure and pain?</a:t>
            </a:r>
            <a:endParaRPr lang="en-US" dirty="0"/>
          </a:p>
        </p:txBody>
      </p:sp>
    </p:spTree>
    <p:extLst>
      <p:ext uri="{BB962C8B-B14F-4D97-AF65-F5344CB8AC3E}">
        <p14:creationId xmlns:p14="http://schemas.microsoft.com/office/powerpoint/2010/main" val="21945018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FF9EF-2643-4831-9DA1-7A4BE7965101}"/>
              </a:ext>
            </a:extLst>
          </p:cNvPr>
          <p:cNvSpPr>
            <a:spLocks noGrp="1"/>
          </p:cNvSpPr>
          <p:nvPr>
            <p:ph type="title"/>
          </p:nvPr>
        </p:nvSpPr>
        <p:spPr/>
        <p:txBody>
          <a:bodyPr/>
          <a:lstStyle/>
          <a:p>
            <a:r>
              <a:rPr lang="en-CA" dirty="0"/>
              <a:t>Bentham: The Felicific calculus</a:t>
            </a:r>
            <a:endParaRPr lang="en-US" dirty="0"/>
          </a:p>
        </p:txBody>
      </p:sp>
      <p:sp>
        <p:nvSpPr>
          <p:cNvPr id="3" name="Content Placeholder 2">
            <a:extLst>
              <a:ext uri="{FF2B5EF4-FFF2-40B4-BE49-F238E27FC236}">
                <a16:creationId xmlns:a16="http://schemas.microsoft.com/office/drawing/2014/main" id="{C34937FE-5AA7-44AF-B497-9E9F89BB01E1}"/>
              </a:ext>
            </a:extLst>
          </p:cNvPr>
          <p:cNvSpPr>
            <a:spLocks noGrp="1"/>
          </p:cNvSpPr>
          <p:nvPr>
            <p:ph idx="1"/>
          </p:nvPr>
        </p:nvSpPr>
        <p:spPr>
          <a:xfrm>
            <a:off x="5799944" y="1942371"/>
            <a:ext cx="5922364" cy="4351338"/>
          </a:xfrm>
          <a:ln w="3175">
            <a:solidFill>
              <a:schemeClr val="tx1"/>
            </a:solidFill>
          </a:ln>
        </p:spPr>
        <p:txBody>
          <a:bodyPr lIns="180000" tIns="180000" rIns="180000" bIns="72000">
            <a:normAutofit fontScale="92500"/>
          </a:bodyPr>
          <a:lstStyle/>
          <a:p>
            <a:pPr marL="0" indent="0">
              <a:buNone/>
            </a:pPr>
            <a:r>
              <a:rPr lang="en-US" sz="2400" b="1" dirty="0"/>
              <a:t>Intensity</a:t>
            </a:r>
            <a:r>
              <a:rPr lang="en-US" sz="2400" dirty="0"/>
              <a:t>: How strong is the pleasure?</a:t>
            </a:r>
          </a:p>
          <a:p>
            <a:pPr marL="0" indent="0">
              <a:buNone/>
            </a:pPr>
            <a:r>
              <a:rPr lang="en-US" sz="2400" b="1" dirty="0"/>
              <a:t>Duration</a:t>
            </a:r>
            <a:r>
              <a:rPr lang="en-US" sz="2400" dirty="0"/>
              <a:t>: How long will the pleasure last?</a:t>
            </a:r>
          </a:p>
          <a:p>
            <a:pPr marL="0" indent="0">
              <a:buNone/>
            </a:pPr>
            <a:r>
              <a:rPr lang="en-US" sz="2400" b="1" dirty="0"/>
              <a:t>Certainty</a:t>
            </a:r>
            <a:r>
              <a:rPr lang="en-US" sz="2400" dirty="0"/>
              <a:t> or uncertainty: How likely or unlikely is it that the pleasure will occur?</a:t>
            </a:r>
          </a:p>
          <a:p>
            <a:pPr marL="0" indent="0">
              <a:buNone/>
            </a:pPr>
            <a:r>
              <a:rPr lang="en-US" sz="2400" b="1" dirty="0"/>
              <a:t>Propinquity</a:t>
            </a:r>
            <a:r>
              <a:rPr lang="en-US" sz="2400" dirty="0"/>
              <a:t> or remoteness: How soon will the pleasure occur?</a:t>
            </a:r>
          </a:p>
          <a:p>
            <a:pPr marL="0" indent="0">
              <a:buNone/>
            </a:pPr>
            <a:r>
              <a:rPr lang="en-US" sz="2400" b="1" dirty="0"/>
              <a:t>Fecundity</a:t>
            </a:r>
            <a:r>
              <a:rPr lang="en-US" sz="2400" dirty="0"/>
              <a:t>: The probability that the action will be followed by sensations of the same kind.</a:t>
            </a:r>
          </a:p>
          <a:p>
            <a:pPr marL="0" indent="0">
              <a:buNone/>
            </a:pPr>
            <a:r>
              <a:rPr lang="en-US" sz="2400" b="1" dirty="0"/>
              <a:t>Purity</a:t>
            </a:r>
            <a:r>
              <a:rPr lang="en-US" sz="2400" dirty="0"/>
              <a:t>: The probability that it will not be followed by sensations of the opposite kind.</a:t>
            </a:r>
          </a:p>
          <a:p>
            <a:pPr marL="0" indent="0">
              <a:buNone/>
            </a:pPr>
            <a:r>
              <a:rPr lang="en-US" sz="2400" b="1" dirty="0"/>
              <a:t>Extent</a:t>
            </a:r>
            <a:r>
              <a:rPr lang="en-US" sz="2400" dirty="0"/>
              <a:t>: How many people will be affected?</a:t>
            </a:r>
          </a:p>
        </p:txBody>
      </p:sp>
      <p:sp>
        <p:nvSpPr>
          <p:cNvPr id="4" name="Content Placeholder 2">
            <a:extLst>
              <a:ext uri="{FF2B5EF4-FFF2-40B4-BE49-F238E27FC236}">
                <a16:creationId xmlns:a16="http://schemas.microsoft.com/office/drawing/2014/main" id="{A54D6586-73FD-4E04-991F-65DC64F0CFF5}"/>
              </a:ext>
            </a:extLst>
          </p:cNvPr>
          <p:cNvSpPr txBox="1">
            <a:spLocks/>
          </p:cNvSpPr>
          <p:nvPr/>
        </p:nvSpPr>
        <p:spPr>
          <a:xfrm>
            <a:off x="838200" y="1825625"/>
            <a:ext cx="4123544"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dirty="0"/>
              <a:t>A.k.a. the </a:t>
            </a:r>
            <a:r>
              <a:rPr lang="en-US" dirty="0"/>
              <a:t>utility calculus or the hedonic calculus. </a:t>
            </a:r>
          </a:p>
        </p:txBody>
      </p:sp>
      <p:sp>
        <p:nvSpPr>
          <p:cNvPr id="6" name="TextBox 5">
            <a:extLst>
              <a:ext uri="{FF2B5EF4-FFF2-40B4-BE49-F238E27FC236}">
                <a16:creationId xmlns:a16="http://schemas.microsoft.com/office/drawing/2014/main" id="{999D847F-6749-4C5E-9746-237C3D10B064}"/>
              </a:ext>
            </a:extLst>
          </p:cNvPr>
          <p:cNvSpPr txBox="1"/>
          <p:nvPr/>
        </p:nvSpPr>
        <p:spPr>
          <a:xfrm>
            <a:off x="5685020" y="6360726"/>
            <a:ext cx="4703164" cy="369332"/>
          </a:xfrm>
          <a:prstGeom prst="rect">
            <a:avLst/>
          </a:prstGeom>
          <a:noFill/>
        </p:spPr>
        <p:txBody>
          <a:bodyPr wrap="square">
            <a:spAutoFit/>
          </a:bodyPr>
          <a:lstStyle/>
          <a:p>
            <a:r>
              <a:rPr lang="en-US" dirty="0">
                <a:hlinkClick r:id="rId2"/>
              </a:rPr>
              <a:t>https://en.wikipedia.org/wiki/Felicific_calculus</a:t>
            </a:r>
            <a:r>
              <a:rPr lang="en-US" dirty="0"/>
              <a:t> </a:t>
            </a:r>
          </a:p>
        </p:txBody>
      </p:sp>
      <p:pic>
        <p:nvPicPr>
          <p:cNvPr id="8" name="Picture 7" descr="A picture containing cabinet, building, door, doorway&#10;&#10;Description automatically generated">
            <a:extLst>
              <a:ext uri="{FF2B5EF4-FFF2-40B4-BE49-F238E27FC236}">
                <a16:creationId xmlns:a16="http://schemas.microsoft.com/office/drawing/2014/main" id="{F751B92C-3A00-4FAB-99C2-622FC2E473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9640" y="2781693"/>
            <a:ext cx="3661520" cy="3934918"/>
          </a:xfrm>
          <a:prstGeom prst="rect">
            <a:avLst/>
          </a:prstGeom>
        </p:spPr>
      </p:pic>
    </p:spTree>
    <p:extLst>
      <p:ext uri="{BB962C8B-B14F-4D97-AF65-F5344CB8AC3E}">
        <p14:creationId xmlns:p14="http://schemas.microsoft.com/office/powerpoint/2010/main" val="6524561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0C832-61E9-41C8-AC9E-122EE4A2AAC6}"/>
              </a:ext>
            </a:extLst>
          </p:cNvPr>
          <p:cNvSpPr>
            <a:spLocks noGrp="1"/>
          </p:cNvSpPr>
          <p:nvPr>
            <p:ph type="title"/>
          </p:nvPr>
        </p:nvSpPr>
        <p:spPr/>
        <p:txBody>
          <a:bodyPr/>
          <a:lstStyle/>
          <a:p>
            <a:r>
              <a:rPr lang="en-CA" dirty="0"/>
              <a:t>Machiavellianism</a:t>
            </a:r>
            <a:endParaRPr lang="en-US" dirty="0"/>
          </a:p>
        </p:txBody>
      </p:sp>
      <p:sp>
        <p:nvSpPr>
          <p:cNvPr id="3" name="Content Placeholder 2">
            <a:extLst>
              <a:ext uri="{FF2B5EF4-FFF2-40B4-BE49-F238E27FC236}">
                <a16:creationId xmlns:a16="http://schemas.microsoft.com/office/drawing/2014/main" id="{DADBF70D-E52F-4451-B395-7DDEEB8CA988}"/>
              </a:ext>
            </a:extLst>
          </p:cNvPr>
          <p:cNvSpPr>
            <a:spLocks noGrp="1"/>
          </p:cNvSpPr>
          <p:nvPr>
            <p:ph idx="1"/>
          </p:nvPr>
        </p:nvSpPr>
        <p:spPr>
          <a:xfrm>
            <a:off x="838200" y="1825625"/>
            <a:ext cx="5257800" cy="4351338"/>
          </a:xfrm>
        </p:spPr>
        <p:txBody>
          <a:bodyPr/>
          <a:lstStyle/>
          <a:p>
            <a:pPr marL="0" indent="0">
              <a:buNone/>
            </a:pPr>
            <a:r>
              <a:rPr lang="en-CA" dirty="0"/>
              <a:t>“</a:t>
            </a:r>
            <a:r>
              <a:rPr lang="en-US" dirty="0"/>
              <a:t>Machiavellians are characterized by manipulation and exploitation of others, with a mocking disregard for morality and a focus on self-interest and deception.”</a:t>
            </a:r>
          </a:p>
          <a:p>
            <a:pPr marL="0" indent="0">
              <a:buNone/>
            </a:pPr>
            <a:r>
              <a:rPr lang="en-US" dirty="0"/>
              <a:t>“But Machiavelli’s arguments have also been seen as recognition of the realities of political life.”</a:t>
            </a:r>
          </a:p>
        </p:txBody>
      </p:sp>
      <p:sp>
        <p:nvSpPr>
          <p:cNvPr id="5" name="TextBox 4">
            <a:extLst>
              <a:ext uri="{FF2B5EF4-FFF2-40B4-BE49-F238E27FC236}">
                <a16:creationId xmlns:a16="http://schemas.microsoft.com/office/drawing/2014/main" id="{ADA83583-1F92-4BFF-BCCD-184F9EA74683}"/>
              </a:ext>
            </a:extLst>
          </p:cNvPr>
          <p:cNvSpPr txBox="1"/>
          <p:nvPr/>
        </p:nvSpPr>
        <p:spPr>
          <a:xfrm>
            <a:off x="838200" y="5988734"/>
            <a:ext cx="9801726" cy="646331"/>
          </a:xfrm>
          <a:prstGeom prst="rect">
            <a:avLst/>
          </a:prstGeom>
          <a:noFill/>
        </p:spPr>
        <p:txBody>
          <a:bodyPr wrap="square">
            <a:spAutoFit/>
          </a:bodyPr>
          <a:lstStyle/>
          <a:p>
            <a:r>
              <a:rPr lang="en-US" dirty="0">
                <a:hlinkClick r:id="rId2"/>
              </a:rPr>
              <a:t>https://www.ckju.net/en/dossier/machiavellianism-what-it-how-recognize-and-cope-machiavellians</a:t>
            </a:r>
            <a:r>
              <a:rPr lang="en-US" dirty="0"/>
              <a:t> </a:t>
            </a:r>
          </a:p>
          <a:p>
            <a:r>
              <a:rPr lang="en-US" dirty="0">
                <a:hlinkClick r:id="rId3"/>
              </a:rPr>
              <a:t>https://www.sciencedirect.com/topics/psychology/machiavellianism</a:t>
            </a:r>
            <a:r>
              <a:rPr lang="en-US" dirty="0"/>
              <a:t> </a:t>
            </a:r>
          </a:p>
        </p:txBody>
      </p:sp>
      <p:pic>
        <p:nvPicPr>
          <p:cNvPr id="7" name="Picture 6" descr="A picture containing text, sign&#10;&#10;Description automatically generated">
            <a:extLst>
              <a:ext uri="{FF2B5EF4-FFF2-40B4-BE49-F238E27FC236}">
                <a16:creationId xmlns:a16="http://schemas.microsoft.com/office/drawing/2014/main" id="{0D64DBBF-6E90-4929-929C-1BC9D217C1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56621" y="1760645"/>
            <a:ext cx="3376863" cy="3376863"/>
          </a:xfrm>
          <a:prstGeom prst="rect">
            <a:avLst/>
          </a:prstGeom>
        </p:spPr>
      </p:pic>
      <p:sp>
        <p:nvSpPr>
          <p:cNvPr id="9" name="TextBox 8">
            <a:extLst>
              <a:ext uri="{FF2B5EF4-FFF2-40B4-BE49-F238E27FC236}">
                <a16:creationId xmlns:a16="http://schemas.microsoft.com/office/drawing/2014/main" id="{EB30C3D9-08B1-42CB-8A43-8D57BEA051AF}"/>
              </a:ext>
            </a:extLst>
          </p:cNvPr>
          <p:cNvSpPr txBox="1"/>
          <p:nvPr/>
        </p:nvSpPr>
        <p:spPr>
          <a:xfrm>
            <a:off x="6368718" y="5207466"/>
            <a:ext cx="4736431" cy="646331"/>
          </a:xfrm>
          <a:prstGeom prst="rect">
            <a:avLst/>
          </a:prstGeom>
          <a:noFill/>
        </p:spPr>
        <p:txBody>
          <a:bodyPr wrap="square">
            <a:spAutoFit/>
          </a:bodyPr>
          <a:lstStyle/>
          <a:p>
            <a:r>
              <a:rPr lang="en-US" dirty="0">
                <a:hlinkClick r:id="rId5"/>
              </a:rPr>
              <a:t>https://contemporary-wellness.com/how-to-tell-if-youre-dating-a-machiavellian/</a:t>
            </a:r>
            <a:r>
              <a:rPr lang="en-US" dirty="0"/>
              <a:t> </a:t>
            </a:r>
          </a:p>
        </p:txBody>
      </p:sp>
    </p:spTree>
    <p:extLst>
      <p:ext uri="{BB962C8B-B14F-4D97-AF65-F5344CB8AC3E}">
        <p14:creationId xmlns:p14="http://schemas.microsoft.com/office/powerpoint/2010/main" val="7268237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Diagram&#10;&#10;Description automatically generated">
            <a:extLst>
              <a:ext uri="{FF2B5EF4-FFF2-40B4-BE49-F238E27FC236}">
                <a16:creationId xmlns:a16="http://schemas.microsoft.com/office/drawing/2014/main" id="{FAC5CF84-A4B4-485D-B818-3E35B51EA9A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322251"/>
            <a:ext cx="12192000" cy="7653494"/>
          </a:xfrm>
        </p:spPr>
      </p:pic>
      <p:sp>
        <p:nvSpPr>
          <p:cNvPr id="2" name="Title 1">
            <a:extLst>
              <a:ext uri="{FF2B5EF4-FFF2-40B4-BE49-F238E27FC236}">
                <a16:creationId xmlns:a16="http://schemas.microsoft.com/office/drawing/2014/main" id="{F36BAF2B-4D01-4070-90C1-A030CFB74FB8}"/>
              </a:ext>
            </a:extLst>
          </p:cNvPr>
          <p:cNvSpPr>
            <a:spLocks noGrp="1"/>
          </p:cNvSpPr>
          <p:nvPr>
            <p:ph type="title"/>
          </p:nvPr>
        </p:nvSpPr>
        <p:spPr/>
        <p:txBody>
          <a:bodyPr/>
          <a:lstStyle/>
          <a:p>
            <a:r>
              <a:rPr lang="en-CA" dirty="0"/>
              <a:t>Higher and Lower Pleasures</a:t>
            </a:r>
            <a:endParaRPr lang="en-US" dirty="0"/>
          </a:p>
        </p:txBody>
      </p:sp>
      <p:sp>
        <p:nvSpPr>
          <p:cNvPr id="7" name="TextBox 6">
            <a:extLst>
              <a:ext uri="{FF2B5EF4-FFF2-40B4-BE49-F238E27FC236}">
                <a16:creationId xmlns:a16="http://schemas.microsoft.com/office/drawing/2014/main" id="{0685452B-B6E6-42D2-9222-6652C65A4424}"/>
              </a:ext>
            </a:extLst>
          </p:cNvPr>
          <p:cNvSpPr txBox="1"/>
          <p:nvPr/>
        </p:nvSpPr>
        <p:spPr>
          <a:xfrm>
            <a:off x="192505" y="6211668"/>
            <a:ext cx="6946233" cy="646331"/>
          </a:xfrm>
          <a:prstGeom prst="rect">
            <a:avLst/>
          </a:prstGeom>
          <a:noFill/>
        </p:spPr>
        <p:txBody>
          <a:bodyPr wrap="square">
            <a:spAutoFit/>
          </a:bodyPr>
          <a:lstStyle/>
          <a:p>
            <a:r>
              <a:rPr lang="en-US" dirty="0">
                <a:hlinkClick r:id="rId3"/>
              </a:rPr>
              <a:t>https://www.shellypjohnson.com/how-to-pursue-a-good-life-by-maximizing-happiness-and-minimizing-pain/</a:t>
            </a:r>
            <a:r>
              <a:rPr lang="en-US" dirty="0"/>
              <a:t> </a:t>
            </a:r>
          </a:p>
        </p:txBody>
      </p:sp>
      <p:sp>
        <p:nvSpPr>
          <p:cNvPr id="9" name="TextBox 8">
            <a:extLst>
              <a:ext uri="{FF2B5EF4-FFF2-40B4-BE49-F238E27FC236}">
                <a16:creationId xmlns:a16="http://schemas.microsoft.com/office/drawing/2014/main" id="{CC9955E1-F505-4385-9728-12DCD9AD8DB4}"/>
              </a:ext>
            </a:extLst>
          </p:cNvPr>
          <p:cNvSpPr txBox="1"/>
          <p:nvPr/>
        </p:nvSpPr>
        <p:spPr>
          <a:xfrm>
            <a:off x="5257800" y="1454734"/>
            <a:ext cx="6096000" cy="1015663"/>
          </a:xfrm>
          <a:prstGeom prst="rect">
            <a:avLst/>
          </a:prstGeom>
          <a:noFill/>
        </p:spPr>
        <p:txBody>
          <a:bodyPr wrap="square">
            <a:spAutoFit/>
          </a:bodyPr>
          <a:lstStyle/>
          <a:p>
            <a:r>
              <a:rPr lang="en-US" sz="2000" i="1" dirty="0">
                <a:solidFill>
                  <a:schemeClr val="accent6">
                    <a:lumMod val="75000"/>
                  </a:schemeClr>
                </a:solidFill>
              </a:rPr>
              <a:t>“It is better to be a human being dissatisfied than a pig satisfied; better to be Socrates dissatisfied than a fool satisfied.” – John Stuart Mill</a:t>
            </a:r>
          </a:p>
        </p:txBody>
      </p:sp>
    </p:spTree>
    <p:extLst>
      <p:ext uri="{BB962C8B-B14F-4D97-AF65-F5344CB8AC3E}">
        <p14:creationId xmlns:p14="http://schemas.microsoft.com/office/powerpoint/2010/main" val="17453959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230D7-D2B4-4ED8-B842-696E2B720980}"/>
              </a:ext>
            </a:extLst>
          </p:cNvPr>
          <p:cNvSpPr>
            <a:spLocks noGrp="1"/>
          </p:cNvSpPr>
          <p:nvPr>
            <p:ph type="title"/>
          </p:nvPr>
        </p:nvSpPr>
        <p:spPr/>
        <p:txBody>
          <a:bodyPr/>
          <a:lstStyle/>
          <a:p>
            <a:r>
              <a:rPr lang="en-CA" dirty="0"/>
              <a:t>On Liberty</a:t>
            </a:r>
            <a:endParaRPr lang="en-US" dirty="0"/>
          </a:p>
        </p:txBody>
      </p:sp>
      <p:sp>
        <p:nvSpPr>
          <p:cNvPr id="3" name="Content Placeholder 2">
            <a:extLst>
              <a:ext uri="{FF2B5EF4-FFF2-40B4-BE49-F238E27FC236}">
                <a16:creationId xmlns:a16="http://schemas.microsoft.com/office/drawing/2014/main" id="{9A56A2C9-B4FB-4D4D-BE66-31EDDC951A12}"/>
              </a:ext>
            </a:extLst>
          </p:cNvPr>
          <p:cNvSpPr>
            <a:spLocks noGrp="1"/>
          </p:cNvSpPr>
          <p:nvPr>
            <p:ph idx="1"/>
          </p:nvPr>
        </p:nvSpPr>
        <p:spPr>
          <a:xfrm>
            <a:off x="6096000" y="1825625"/>
            <a:ext cx="5257800" cy="4351338"/>
          </a:xfrm>
        </p:spPr>
        <p:txBody>
          <a:bodyPr/>
          <a:lstStyle/>
          <a:p>
            <a:pPr marL="0" indent="0">
              <a:buNone/>
            </a:pPr>
            <a:r>
              <a:rPr lang="en-CA" dirty="0"/>
              <a:t>John Stuart Mill’s </a:t>
            </a:r>
            <a:r>
              <a:rPr lang="en-CA" i="1" dirty="0"/>
              <a:t>On Liberty</a:t>
            </a:r>
            <a:r>
              <a:rPr lang="en-CA" dirty="0"/>
              <a:t>: “</a:t>
            </a:r>
            <a:r>
              <a:rPr lang="en-US" dirty="0"/>
              <a:t>The only freedom which deserves the name, is that of pursuing our own good in our own way, so long as we do not attempt to deprive others of theirs, or impede their efforts to obtain it.” (p. 23)</a:t>
            </a:r>
          </a:p>
        </p:txBody>
      </p:sp>
      <p:sp>
        <p:nvSpPr>
          <p:cNvPr id="5" name="TextBox 4">
            <a:extLst>
              <a:ext uri="{FF2B5EF4-FFF2-40B4-BE49-F238E27FC236}">
                <a16:creationId xmlns:a16="http://schemas.microsoft.com/office/drawing/2014/main" id="{4BF7DC5E-51CA-411A-A516-19DB453504DB}"/>
              </a:ext>
            </a:extLst>
          </p:cNvPr>
          <p:cNvSpPr txBox="1"/>
          <p:nvPr/>
        </p:nvSpPr>
        <p:spPr>
          <a:xfrm>
            <a:off x="838200" y="6176963"/>
            <a:ext cx="6096000" cy="369332"/>
          </a:xfrm>
          <a:prstGeom prst="rect">
            <a:avLst/>
          </a:prstGeom>
          <a:noFill/>
        </p:spPr>
        <p:txBody>
          <a:bodyPr wrap="square">
            <a:spAutoFit/>
          </a:bodyPr>
          <a:lstStyle/>
          <a:p>
            <a:r>
              <a:rPr lang="en-US" dirty="0">
                <a:hlinkClick r:id="rId2"/>
              </a:rPr>
              <a:t>https://www.gutenberg.org/files/34901/34901-h/34901-h.htm</a:t>
            </a:r>
            <a:r>
              <a:rPr lang="en-US" dirty="0"/>
              <a:t> </a:t>
            </a:r>
          </a:p>
        </p:txBody>
      </p:sp>
      <p:pic>
        <p:nvPicPr>
          <p:cNvPr id="7" name="Picture 6" descr="A person standing on a lawn mower&#10;&#10;Description automatically generated with medium confidence">
            <a:extLst>
              <a:ext uri="{FF2B5EF4-FFF2-40B4-BE49-F238E27FC236}">
                <a16:creationId xmlns:a16="http://schemas.microsoft.com/office/drawing/2014/main" id="{9DB6F5EF-A8E1-4B3C-A154-5CFB2F13CC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919" y="1467221"/>
            <a:ext cx="4902684" cy="4449207"/>
          </a:xfrm>
          <a:prstGeom prst="rect">
            <a:avLst/>
          </a:prstGeom>
        </p:spPr>
      </p:pic>
      <p:sp>
        <p:nvSpPr>
          <p:cNvPr id="8" name="Rectangle 7">
            <a:extLst>
              <a:ext uri="{FF2B5EF4-FFF2-40B4-BE49-F238E27FC236}">
                <a16:creationId xmlns:a16="http://schemas.microsoft.com/office/drawing/2014/main" id="{D426A22F-6CFA-4865-8273-F411BA49E453}"/>
              </a:ext>
            </a:extLst>
          </p:cNvPr>
          <p:cNvSpPr/>
          <p:nvPr/>
        </p:nvSpPr>
        <p:spPr>
          <a:xfrm>
            <a:off x="838200" y="1357745"/>
            <a:ext cx="5105400" cy="1642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035BF74-4D86-470C-AA89-29B755DFF4A7}"/>
              </a:ext>
            </a:extLst>
          </p:cNvPr>
          <p:cNvSpPr/>
          <p:nvPr/>
        </p:nvSpPr>
        <p:spPr>
          <a:xfrm>
            <a:off x="678873" y="1467221"/>
            <a:ext cx="401782" cy="727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picture containing text&#10;&#10;Description automatically generated">
            <a:extLst>
              <a:ext uri="{FF2B5EF4-FFF2-40B4-BE49-F238E27FC236}">
                <a16:creationId xmlns:a16="http://schemas.microsoft.com/office/drawing/2014/main" id="{0B6C7467-6A01-44EC-92F2-698BB35F39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73491" y="4687319"/>
            <a:ext cx="1685590" cy="1685590"/>
          </a:xfrm>
          <a:prstGeom prst="rect">
            <a:avLst/>
          </a:prstGeom>
        </p:spPr>
      </p:pic>
    </p:spTree>
    <p:extLst>
      <p:ext uri="{BB962C8B-B14F-4D97-AF65-F5344CB8AC3E}">
        <p14:creationId xmlns:p14="http://schemas.microsoft.com/office/powerpoint/2010/main" val="1587684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D50CBA7-BCE7-4991-8AF3-D01961D47CA1}"/>
              </a:ext>
            </a:extLst>
          </p:cNvPr>
          <p:cNvSpPr>
            <a:spLocks noGrp="1"/>
          </p:cNvSpPr>
          <p:nvPr>
            <p:ph idx="1"/>
          </p:nvPr>
        </p:nvSpPr>
        <p:spPr>
          <a:xfrm>
            <a:off x="838200" y="2325151"/>
            <a:ext cx="4243589" cy="3320668"/>
          </a:xfrm>
          <a:solidFill>
            <a:schemeClr val="bg1"/>
          </a:solidFill>
        </p:spPr>
        <p:txBody>
          <a:bodyPr>
            <a:normAutofit/>
          </a:bodyPr>
          <a:lstStyle/>
          <a:p>
            <a:r>
              <a:rPr lang="en-CA" dirty="0"/>
              <a:t>Psychological Egoism – the motive for all of our actions is self-interest</a:t>
            </a:r>
          </a:p>
          <a:p>
            <a:r>
              <a:rPr lang="en-CA" dirty="0"/>
              <a:t>Ethical Egoism – the motivation for all of our action </a:t>
            </a:r>
            <a:r>
              <a:rPr lang="en-CA" i="1" dirty="0"/>
              <a:t>should</a:t>
            </a:r>
            <a:r>
              <a:rPr lang="en-CA" dirty="0"/>
              <a:t> be self-interest</a:t>
            </a:r>
            <a:endParaRPr lang="en-US" dirty="0"/>
          </a:p>
        </p:txBody>
      </p:sp>
      <p:pic>
        <p:nvPicPr>
          <p:cNvPr id="5" name="Picture 4" descr="A person holding a phone&#10;&#10;Description automatically generated with medium confidence">
            <a:extLst>
              <a:ext uri="{FF2B5EF4-FFF2-40B4-BE49-F238E27FC236}">
                <a16:creationId xmlns:a16="http://schemas.microsoft.com/office/drawing/2014/main" id="{12AC33A2-6086-4468-AD65-584684A71DE3}"/>
              </a:ext>
            </a:extLst>
          </p:cNvPr>
          <p:cNvPicPr>
            <a:picLocks noChangeAspect="1"/>
          </p:cNvPicPr>
          <p:nvPr/>
        </p:nvPicPr>
        <p:blipFill rotWithShape="1">
          <a:blip r:embed="rId2">
            <a:extLst>
              <a:ext uri="{28A0092B-C50C-407E-A947-70E740481C1C}">
                <a14:useLocalDpi xmlns:a14="http://schemas.microsoft.com/office/drawing/2010/main" val="0"/>
              </a:ext>
            </a:extLst>
          </a:blip>
          <a:srcRect l="32024" r="1023"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7" name="Title 6">
            <a:extLst>
              <a:ext uri="{FF2B5EF4-FFF2-40B4-BE49-F238E27FC236}">
                <a16:creationId xmlns:a16="http://schemas.microsoft.com/office/drawing/2014/main" id="{853B8F28-C2EF-43D2-8A3C-474EC7E0C6ED}"/>
              </a:ext>
            </a:extLst>
          </p:cNvPr>
          <p:cNvSpPr>
            <a:spLocks noGrp="1"/>
          </p:cNvSpPr>
          <p:nvPr>
            <p:ph type="title"/>
          </p:nvPr>
        </p:nvSpPr>
        <p:spPr/>
        <p:txBody>
          <a:bodyPr/>
          <a:lstStyle/>
          <a:p>
            <a:r>
              <a:rPr lang="en-CA" dirty="0"/>
              <a:t>Egoism</a:t>
            </a:r>
            <a:endParaRPr lang="en-US" dirty="0"/>
          </a:p>
        </p:txBody>
      </p:sp>
      <p:sp>
        <p:nvSpPr>
          <p:cNvPr id="13" name="TextBox 12">
            <a:extLst>
              <a:ext uri="{FF2B5EF4-FFF2-40B4-BE49-F238E27FC236}">
                <a16:creationId xmlns:a16="http://schemas.microsoft.com/office/drawing/2014/main" id="{0B90C131-CF89-4392-A3D1-FC62609C07CF}"/>
              </a:ext>
            </a:extLst>
          </p:cNvPr>
          <p:cNvSpPr txBox="1"/>
          <p:nvPr/>
        </p:nvSpPr>
        <p:spPr>
          <a:xfrm>
            <a:off x="838200" y="5770436"/>
            <a:ext cx="3761509" cy="646331"/>
          </a:xfrm>
          <a:prstGeom prst="rect">
            <a:avLst/>
          </a:prstGeom>
          <a:noFill/>
        </p:spPr>
        <p:txBody>
          <a:bodyPr wrap="square">
            <a:spAutoFit/>
          </a:bodyPr>
          <a:lstStyle/>
          <a:p>
            <a:r>
              <a:rPr lang="en-US" dirty="0">
                <a:hlinkClick r:id="rId3"/>
              </a:rPr>
              <a:t>https://www.thoughtco.com/what-is-ethical-egoism-3573630</a:t>
            </a:r>
            <a:r>
              <a:rPr lang="en-US" dirty="0"/>
              <a:t> </a:t>
            </a:r>
          </a:p>
        </p:txBody>
      </p:sp>
      <p:sp>
        <p:nvSpPr>
          <p:cNvPr id="14" name="Rectangle 13">
            <a:extLst>
              <a:ext uri="{FF2B5EF4-FFF2-40B4-BE49-F238E27FC236}">
                <a16:creationId xmlns:a16="http://schemas.microsoft.com/office/drawing/2014/main" id="{2C13F1F0-E0F9-4425-AF6F-DAEEA18E2A03}"/>
              </a:ext>
            </a:extLst>
          </p:cNvPr>
          <p:cNvSpPr/>
          <p:nvPr/>
        </p:nvSpPr>
        <p:spPr>
          <a:xfrm>
            <a:off x="526473" y="2220796"/>
            <a:ext cx="311727" cy="6463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79155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looking at the camera&#10;&#10;Description automatically generated with medium confidence">
            <a:extLst>
              <a:ext uri="{FF2B5EF4-FFF2-40B4-BE49-F238E27FC236}">
                <a16:creationId xmlns:a16="http://schemas.microsoft.com/office/drawing/2014/main" id="{BDD743FA-A787-4121-8EB5-632528E5D2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0466" y="1825624"/>
            <a:ext cx="8734714" cy="4367357"/>
          </a:xfrm>
          <a:prstGeom prst="rect">
            <a:avLst/>
          </a:prstGeom>
        </p:spPr>
      </p:pic>
      <p:sp>
        <p:nvSpPr>
          <p:cNvPr id="2" name="Title 1">
            <a:extLst>
              <a:ext uri="{FF2B5EF4-FFF2-40B4-BE49-F238E27FC236}">
                <a16:creationId xmlns:a16="http://schemas.microsoft.com/office/drawing/2014/main" id="{52D9428E-03C9-4284-A34A-37879EF59C98}"/>
              </a:ext>
            </a:extLst>
          </p:cNvPr>
          <p:cNvSpPr>
            <a:spLocks noGrp="1"/>
          </p:cNvSpPr>
          <p:nvPr>
            <p:ph type="title"/>
          </p:nvPr>
        </p:nvSpPr>
        <p:spPr/>
        <p:txBody>
          <a:bodyPr/>
          <a:lstStyle/>
          <a:p>
            <a:r>
              <a:rPr lang="en-CA" dirty="0"/>
              <a:t>Selfishness and Greed</a:t>
            </a:r>
            <a:endParaRPr lang="en-US" dirty="0"/>
          </a:p>
        </p:txBody>
      </p:sp>
      <p:sp>
        <p:nvSpPr>
          <p:cNvPr id="3" name="Content Placeholder 2">
            <a:extLst>
              <a:ext uri="{FF2B5EF4-FFF2-40B4-BE49-F238E27FC236}">
                <a16:creationId xmlns:a16="http://schemas.microsoft.com/office/drawing/2014/main" id="{8805D128-8B2F-4780-AB50-846050A48AEB}"/>
              </a:ext>
            </a:extLst>
          </p:cNvPr>
          <p:cNvSpPr>
            <a:spLocks noGrp="1"/>
          </p:cNvSpPr>
          <p:nvPr>
            <p:ph idx="1"/>
          </p:nvPr>
        </p:nvSpPr>
        <p:spPr>
          <a:xfrm>
            <a:off x="838200" y="3428999"/>
            <a:ext cx="2819400" cy="2763981"/>
          </a:xfrm>
        </p:spPr>
        <p:txBody>
          <a:bodyPr>
            <a:normAutofit/>
          </a:bodyPr>
          <a:lstStyle/>
          <a:p>
            <a:pPr marL="0" indent="0">
              <a:buNone/>
            </a:pPr>
            <a:r>
              <a:rPr lang="en-CA" dirty="0"/>
              <a:t>Egoism allows for selfishness and greed to be elevated to ethical principles.</a:t>
            </a:r>
            <a:endParaRPr lang="en-US" dirty="0"/>
          </a:p>
        </p:txBody>
      </p:sp>
      <p:sp>
        <p:nvSpPr>
          <p:cNvPr id="7" name="TextBox 6">
            <a:extLst>
              <a:ext uri="{FF2B5EF4-FFF2-40B4-BE49-F238E27FC236}">
                <a16:creationId xmlns:a16="http://schemas.microsoft.com/office/drawing/2014/main" id="{8E83E856-D1BB-4F99-B3C9-880A08E13AE3}"/>
              </a:ext>
            </a:extLst>
          </p:cNvPr>
          <p:cNvSpPr txBox="1"/>
          <p:nvPr/>
        </p:nvSpPr>
        <p:spPr>
          <a:xfrm>
            <a:off x="830466" y="5569545"/>
            <a:ext cx="4793673" cy="923330"/>
          </a:xfrm>
          <a:prstGeom prst="rect">
            <a:avLst/>
          </a:prstGeom>
          <a:noFill/>
        </p:spPr>
        <p:txBody>
          <a:bodyPr wrap="square">
            <a:spAutoFit/>
          </a:bodyPr>
          <a:lstStyle/>
          <a:p>
            <a:r>
              <a:rPr lang="en-US" dirty="0">
                <a:hlinkClick r:id="rId3"/>
              </a:rPr>
              <a:t>https://www.theguardian.com/books/2017/apr/10/new-age-ayn-rand-conquered-trump-white-house-silicon-valley</a:t>
            </a:r>
            <a:r>
              <a:rPr lang="en-US" dirty="0"/>
              <a:t> </a:t>
            </a:r>
          </a:p>
        </p:txBody>
      </p:sp>
    </p:spTree>
    <p:extLst>
      <p:ext uri="{BB962C8B-B14F-4D97-AF65-F5344CB8AC3E}">
        <p14:creationId xmlns:p14="http://schemas.microsoft.com/office/powerpoint/2010/main" val="4146634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7DC9D-2008-4BC1-99D5-8722C666EB0A}"/>
              </a:ext>
            </a:extLst>
          </p:cNvPr>
          <p:cNvSpPr>
            <a:spLocks noGrp="1"/>
          </p:cNvSpPr>
          <p:nvPr>
            <p:ph type="title"/>
          </p:nvPr>
        </p:nvSpPr>
        <p:spPr/>
        <p:txBody>
          <a:bodyPr/>
          <a:lstStyle/>
          <a:p>
            <a:r>
              <a:rPr lang="en-CA" dirty="0"/>
              <a:t>Enlightened Self-Interest</a:t>
            </a:r>
            <a:endParaRPr lang="en-US" dirty="0"/>
          </a:p>
        </p:txBody>
      </p:sp>
      <p:sp>
        <p:nvSpPr>
          <p:cNvPr id="3" name="Content Placeholder 2">
            <a:extLst>
              <a:ext uri="{FF2B5EF4-FFF2-40B4-BE49-F238E27FC236}">
                <a16:creationId xmlns:a16="http://schemas.microsoft.com/office/drawing/2014/main" id="{23D482C8-B4D5-4A99-81AE-20438ED9F888}"/>
              </a:ext>
            </a:extLst>
          </p:cNvPr>
          <p:cNvSpPr>
            <a:spLocks noGrp="1"/>
          </p:cNvSpPr>
          <p:nvPr>
            <p:ph idx="1"/>
          </p:nvPr>
        </p:nvSpPr>
        <p:spPr>
          <a:xfrm>
            <a:off x="838200" y="5329092"/>
            <a:ext cx="10515600" cy="1163783"/>
          </a:xfrm>
        </p:spPr>
        <p:txBody>
          <a:bodyPr>
            <a:normAutofit lnSpcReduction="10000"/>
          </a:bodyPr>
          <a:lstStyle/>
          <a:p>
            <a:pPr marL="0" indent="0">
              <a:buNone/>
            </a:pPr>
            <a:r>
              <a:rPr lang="en-CA" dirty="0"/>
              <a:t>E.g. </a:t>
            </a:r>
            <a:r>
              <a:rPr lang="en-US" dirty="0"/>
              <a:t>In 1971, Robert </a:t>
            </a:r>
            <a:r>
              <a:rPr lang="en-US" dirty="0" err="1"/>
              <a:t>Trivers</a:t>
            </a:r>
            <a:r>
              <a:rPr lang="en-US" dirty="0"/>
              <a:t> coined the term 'reciprocal altruism' to describe a process that favors costly cooperation among reciprocating partners.</a:t>
            </a:r>
          </a:p>
        </p:txBody>
      </p:sp>
      <p:pic>
        <p:nvPicPr>
          <p:cNvPr id="5" name="Picture 4" descr="Diagram, timeline&#10;&#10;Description automatically generated">
            <a:extLst>
              <a:ext uri="{FF2B5EF4-FFF2-40B4-BE49-F238E27FC236}">
                <a16:creationId xmlns:a16="http://schemas.microsoft.com/office/drawing/2014/main" id="{9DCE4A40-DFE6-4377-9B04-274F317F84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199" y="1413597"/>
            <a:ext cx="6786995" cy="3741124"/>
          </a:xfrm>
          <a:prstGeom prst="rect">
            <a:avLst/>
          </a:prstGeom>
        </p:spPr>
      </p:pic>
      <p:sp>
        <p:nvSpPr>
          <p:cNvPr id="7" name="TextBox 6">
            <a:extLst>
              <a:ext uri="{FF2B5EF4-FFF2-40B4-BE49-F238E27FC236}">
                <a16:creationId xmlns:a16="http://schemas.microsoft.com/office/drawing/2014/main" id="{70C1D093-934A-4966-A4A7-B7CFE86679BD}"/>
              </a:ext>
            </a:extLst>
          </p:cNvPr>
          <p:cNvSpPr txBox="1"/>
          <p:nvPr/>
        </p:nvSpPr>
        <p:spPr>
          <a:xfrm>
            <a:off x="2424546" y="6123543"/>
            <a:ext cx="9767454" cy="369332"/>
          </a:xfrm>
          <a:prstGeom prst="rect">
            <a:avLst/>
          </a:prstGeom>
          <a:noFill/>
        </p:spPr>
        <p:txBody>
          <a:bodyPr wrap="square">
            <a:spAutoFit/>
          </a:bodyPr>
          <a:lstStyle/>
          <a:p>
            <a:r>
              <a:rPr lang="en-US" dirty="0">
                <a:hlinkClick r:id="rId3"/>
              </a:rPr>
              <a:t>https://www.cell.com/current-biology/pdf/S0960-9822(13)00354-0.pdf</a:t>
            </a:r>
            <a:r>
              <a:rPr lang="en-US" dirty="0"/>
              <a:t> </a:t>
            </a:r>
          </a:p>
        </p:txBody>
      </p:sp>
    </p:spTree>
    <p:extLst>
      <p:ext uri="{BB962C8B-B14F-4D97-AF65-F5344CB8AC3E}">
        <p14:creationId xmlns:p14="http://schemas.microsoft.com/office/powerpoint/2010/main" val="3585556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B500B-797F-4812-AF25-1FB138A0CFDE}"/>
              </a:ext>
            </a:extLst>
          </p:cNvPr>
          <p:cNvSpPr>
            <a:spLocks noGrp="1"/>
          </p:cNvSpPr>
          <p:nvPr>
            <p:ph type="title"/>
          </p:nvPr>
        </p:nvSpPr>
        <p:spPr/>
        <p:txBody>
          <a:bodyPr/>
          <a:lstStyle/>
          <a:p>
            <a:r>
              <a:rPr lang="en-CA" dirty="0"/>
              <a:t>Serving Others</a:t>
            </a:r>
            <a:endParaRPr lang="en-US" dirty="0"/>
          </a:p>
        </p:txBody>
      </p:sp>
      <p:sp>
        <p:nvSpPr>
          <p:cNvPr id="3" name="Content Placeholder 2">
            <a:extLst>
              <a:ext uri="{FF2B5EF4-FFF2-40B4-BE49-F238E27FC236}">
                <a16:creationId xmlns:a16="http://schemas.microsoft.com/office/drawing/2014/main" id="{3084F081-AED9-4C95-9022-0F6435FA3051}"/>
              </a:ext>
            </a:extLst>
          </p:cNvPr>
          <p:cNvSpPr>
            <a:spLocks noGrp="1"/>
          </p:cNvSpPr>
          <p:nvPr>
            <p:ph idx="1"/>
          </p:nvPr>
        </p:nvSpPr>
        <p:spPr>
          <a:xfrm>
            <a:off x="6914146" y="1825625"/>
            <a:ext cx="4439653" cy="4351338"/>
          </a:xfrm>
        </p:spPr>
        <p:txBody>
          <a:bodyPr/>
          <a:lstStyle/>
          <a:p>
            <a:r>
              <a:rPr lang="en-US" dirty="0"/>
              <a:t>The funny thing about time is that if you spend it on yourself it will always feel like a waste of time.</a:t>
            </a:r>
          </a:p>
          <a:p>
            <a:r>
              <a:rPr lang="en-US" dirty="0"/>
              <a:t>It's when we are doing things for others that our use of our time seems meaningful. </a:t>
            </a:r>
          </a:p>
          <a:p>
            <a:endParaRPr lang="en-US" dirty="0"/>
          </a:p>
        </p:txBody>
      </p:sp>
      <p:pic>
        <p:nvPicPr>
          <p:cNvPr id="5" name="Picture 4">
            <a:extLst>
              <a:ext uri="{FF2B5EF4-FFF2-40B4-BE49-F238E27FC236}">
                <a16:creationId xmlns:a16="http://schemas.microsoft.com/office/drawing/2014/main" id="{ED19A638-9499-46D0-B90B-BAB53193CC0B}"/>
              </a:ext>
            </a:extLst>
          </p:cNvPr>
          <p:cNvPicPr>
            <a:picLocks noChangeAspect="1"/>
          </p:cNvPicPr>
          <p:nvPr/>
        </p:nvPicPr>
        <p:blipFill>
          <a:blip r:embed="rId2"/>
          <a:stretch>
            <a:fillRect/>
          </a:stretch>
        </p:blipFill>
        <p:spPr>
          <a:xfrm>
            <a:off x="978568" y="1825625"/>
            <a:ext cx="5735146" cy="4237574"/>
          </a:xfrm>
          <a:prstGeom prst="rect">
            <a:avLst/>
          </a:prstGeom>
        </p:spPr>
      </p:pic>
      <p:sp>
        <p:nvSpPr>
          <p:cNvPr id="7" name="TextBox 6">
            <a:extLst>
              <a:ext uri="{FF2B5EF4-FFF2-40B4-BE49-F238E27FC236}">
                <a16:creationId xmlns:a16="http://schemas.microsoft.com/office/drawing/2014/main" id="{1C219C37-50EF-4011-A1BD-E1C6889D2DC6}"/>
              </a:ext>
            </a:extLst>
          </p:cNvPr>
          <p:cNvSpPr txBox="1"/>
          <p:nvPr/>
        </p:nvSpPr>
        <p:spPr>
          <a:xfrm>
            <a:off x="970454" y="6198136"/>
            <a:ext cx="6096000" cy="369332"/>
          </a:xfrm>
          <a:prstGeom prst="rect">
            <a:avLst/>
          </a:prstGeom>
          <a:noFill/>
        </p:spPr>
        <p:txBody>
          <a:bodyPr wrap="square">
            <a:spAutoFit/>
          </a:bodyPr>
          <a:lstStyle/>
          <a:p>
            <a:r>
              <a:rPr lang="en-US" dirty="0">
                <a:hlinkClick r:id="rId3"/>
              </a:rPr>
              <a:t>https://en.wikipedia.org/wiki/Gotta_Serve_Somebody</a:t>
            </a:r>
            <a:r>
              <a:rPr lang="en-US" dirty="0"/>
              <a:t> </a:t>
            </a:r>
          </a:p>
        </p:txBody>
      </p:sp>
    </p:spTree>
    <p:extLst>
      <p:ext uri="{BB962C8B-B14F-4D97-AF65-F5344CB8AC3E}">
        <p14:creationId xmlns:p14="http://schemas.microsoft.com/office/powerpoint/2010/main" val="2764144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5DF76-25E2-4AA2-9325-C8D90EBC3F00}"/>
              </a:ext>
            </a:extLst>
          </p:cNvPr>
          <p:cNvSpPr>
            <a:spLocks noGrp="1"/>
          </p:cNvSpPr>
          <p:nvPr>
            <p:ph type="title"/>
          </p:nvPr>
        </p:nvSpPr>
        <p:spPr/>
        <p:txBody>
          <a:bodyPr/>
          <a:lstStyle/>
          <a:p>
            <a:r>
              <a:rPr lang="en-CA" dirty="0"/>
              <a:t>Rule Utilitarianism</a:t>
            </a:r>
            <a:endParaRPr lang="en-US" dirty="0"/>
          </a:p>
        </p:txBody>
      </p:sp>
      <p:sp>
        <p:nvSpPr>
          <p:cNvPr id="3" name="Content Placeholder 2">
            <a:extLst>
              <a:ext uri="{FF2B5EF4-FFF2-40B4-BE49-F238E27FC236}">
                <a16:creationId xmlns:a16="http://schemas.microsoft.com/office/drawing/2014/main" id="{C2BAAC3E-908F-48D5-A860-BD43FAE5C72C}"/>
              </a:ext>
            </a:extLst>
          </p:cNvPr>
          <p:cNvSpPr>
            <a:spLocks noGrp="1"/>
          </p:cNvSpPr>
          <p:nvPr>
            <p:ph idx="1"/>
          </p:nvPr>
        </p:nvSpPr>
        <p:spPr>
          <a:xfrm>
            <a:off x="838200" y="5666508"/>
            <a:ext cx="10515600" cy="1080655"/>
          </a:xfrm>
        </p:spPr>
        <p:txBody>
          <a:bodyPr>
            <a:normAutofit/>
          </a:bodyPr>
          <a:lstStyle/>
          <a:p>
            <a:pPr marL="0" indent="0">
              <a:buNone/>
            </a:pPr>
            <a:r>
              <a:rPr lang="en-CA" dirty="0"/>
              <a:t>The idea that the happiness principle can be expressed as rules instead of calculated on an act-by-act basis.</a:t>
            </a:r>
            <a:endParaRPr lang="en-US" dirty="0"/>
          </a:p>
        </p:txBody>
      </p:sp>
      <p:pic>
        <p:nvPicPr>
          <p:cNvPr id="5" name="Picture 4">
            <a:extLst>
              <a:ext uri="{FF2B5EF4-FFF2-40B4-BE49-F238E27FC236}">
                <a16:creationId xmlns:a16="http://schemas.microsoft.com/office/drawing/2014/main" id="{98C54E34-5190-458B-BDAF-6883CE253D9E}"/>
              </a:ext>
            </a:extLst>
          </p:cNvPr>
          <p:cNvPicPr>
            <a:picLocks noChangeAspect="1"/>
          </p:cNvPicPr>
          <p:nvPr/>
        </p:nvPicPr>
        <p:blipFill>
          <a:blip r:embed="rId2"/>
          <a:stretch>
            <a:fillRect/>
          </a:stretch>
        </p:blipFill>
        <p:spPr>
          <a:xfrm>
            <a:off x="2028257" y="1271286"/>
            <a:ext cx="8135485" cy="4315427"/>
          </a:xfrm>
          <a:prstGeom prst="rect">
            <a:avLst/>
          </a:prstGeom>
        </p:spPr>
      </p:pic>
      <p:sp>
        <p:nvSpPr>
          <p:cNvPr id="7" name="TextBox 6">
            <a:extLst>
              <a:ext uri="{FF2B5EF4-FFF2-40B4-BE49-F238E27FC236}">
                <a16:creationId xmlns:a16="http://schemas.microsoft.com/office/drawing/2014/main" id="{69580CA3-D227-4ED4-AB5E-045F35D513F5}"/>
              </a:ext>
            </a:extLst>
          </p:cNvPr>
          <p:cNvSpPr txBox="1"/>
          <p:nvPr/>
        </p:nvSpPr>
        <p:spPr>
          <a:xfrm>
            <a:off x="6262255" y="6132489"/>
            <a:ext cx="6096000" cy="369332"/>
          </a:xfrm>
          <a:prstGeom prst="rect">
            <a:avLst/>
          </a:prstGeom>
          <a:noFill/>
        </p:spPr>
        <p:txBody>
          <a:bodyPr wrap="square">
            <a:spAutoFit/>
          </a:bodyPr>
          <a:lstStyle/>
          <a:p>
            <a:r>
              <a:rPr lang="en-US" dirty="0">
                <a:hlinkClick r:id="rId3"/>
              </a:rPr>
              <a:t>https://www.youtube.com/watch?v=GrZp12isYb4</a:t>
            </a:r>
            <a:r>
              <a:rPr lang="en-US" dirty="0"/>
              <a:t> </a:t>
            </a:r>
          </a:p>
        </p:txBody>
      </p:sp>
    </p:spTree>
    <p:extLst>
      <p:ext uri="{BB962C8B-B14F-4D97-AF65-F5344CB8AC3E}">
        <p14:creationId xmlns:p14="http://schemas.microsoft.com/office/powerpoint/2010/main" val="15184496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ADC69-96A8-455C-986B-3323C0989FC3}"/>
              </a:ext>
            </a:extLst>
          </p:cNvPr>
          <p:cNvSpPr>
            <a:spLocks noGrp="1"/>
          </p:cNvSpPr>
          <p:nvPr>
            <p:ph type="title"/>
          </p:nvPr>
        </p:nvSpPr>
        <p:spPr/>
        <p:txBody>
          <a:bodyPr/>
          <a:lstStyle/>
          <a:p>
            <a:r>
              <a:rPr lang="en-CA" dirty="0" err="1"/>
              <a:t>Consequentalism</a:t>
            </a:r>
            <a:endParaRPr lang="en-US" dirty="0"/>
          </a:p>
        </p:txBody>
      </p:sp>
      <p:sp>
        <p:nvSpPr>
          <p:cNvPr id="3" name="Content Placeholder 2">
            <a:extLst>
              <a:ext uri="{FF2B5EF4-FFF2-40B4-BE49-F238E27FC236}">
                <a16:creationId xmlns:a16="http://schemas.microsoft.com/office/drawing/2014/main" id="{7F33F584-BB7F-42F4-A40C-BE836B4BE069}"/>
              </a:ext>
            </a:extLst>
          </p:cNvPr>
          <p:cNvSpPr>
            <a:spLocks noGrp="1"/>
          </p:cNvSpPr>
          <p:nvPr>
            <p:ph idx="1"/>
          </p:nvPr>
        </p:nvSpPr>
        <p:spPr>
          <a:xfrm>
            <a:off x="838200" y="5650173"/>
            <a:ext cx="10515600" cy="842702"/>
          </a:xfrm>
        </p:spPr>
        <p:txBody>
          <a:bodyPr>
            <a:normAutofit lnSpcReduction="10000"/>
          </a:bodyPr>
          <a:lstStyle/>
          <a:p>
            <a:pPr marL="0" indent="0">
              <a:buNone/>
            </a:pPr>
            <a:r>
              <a:rPr lang="en-CA" dirty="0"/>
              <a:t>Consequentialism, a.k.a. teleological ethics, is ethics with the end outcome in mind.</a:t>
            </a:r>
            <a:endParaRPr lang="en-US" dirty="0"/>
          </a:p>
        </p:txBody>
      </p:sp>
      <p:pic>
        <p:nvPicPr>
          <p:cNvPr id="5" name="Picture 4">
            <a:extLst>
              <a:ext uri="{FF2B5EF4-FFF2-40B4-BE49-F238E27FC236}">
                <a16:creationId xmlns:a16="http://schemas.microsoft.com/office/drawing/2014/main" id="{C55A54F6-BE13-447E-A2E7-BAFA70AECBE0}"/>
              </a:ext>
            </a:extLst>
          </p:cNvPr>
          <p:cNvPicPr>
            <a:picLocks noChangeAspect="1"/>
          </p:cNvPicPr>
          <p:nvPr/>
        </p:nvPicPr>
        <p:blipFill>
          <a:blip r:embed="rId2"/>
          <a:stretch>
            <a:fillRect/>
          </a:stretch>
        </p:blipFill>
        <p:spPr>
          <a:xfrm>
            <a:off x="1934875" y="1623185"/>
            <a:ext cx="7152905" cy="3611630"/>
          </a:xfrm>
          <a:prstGeom prst="rect">
            <a:avLst/>
          </a:prstGeom>
          <a:ln w="3175">
            <a:solidFill>
              <a:schemeClr val="tx1"/>
            </a:solidFill>
          </a:ln>
        </p:spPr>
      </p:pic>
      <p:sp>
        <p:nvSpPr>
          <p:cNvPr id="7" name="TextBox 6">
            <a:extLst>
              <a:ext uri="{FF2B5EF4-FFF2-40B4-BE49-F238E27FC236}">
                <a16:creationId xmlns:a16="http://schemas.microsoft.com/office/drawing/2014/main" id="{F01ECC44-CA8B-4FAF-8289-B0C0224A4DC9}"/>
              </a:ext>
            </a:extLst>
          </p:cNvPr>
          <p:cNvSpPr txBox="1"/>
          <p:nvPr/>
        </p:nvSpPr>
        <p:spPr>
          <a:xfrm>
            <a:off x="838200" y="6308209"/>
            <a:ext cx="6093724" cy="369332"/>
          </a:xfrm>
          <a:prstGeom prst="rect">
            <a:avLst/>
          </a:prstGeom>
          <a:noFill/>
        </p:spPr>
        <p:txBody>
          <a:bodyPr wrap="square">
            <a:spAutoFit/>
          </a:bodyPr>
          <a:lstStyle/>
          <a:p>
            <a:r>
              <a:rPr lang="en-US" dirty="0">
                <a:hlinkClick r:id="rId3"/>
              </a:rPr>
              <a:t>https://www.britannica.com/topic/teleological-ethics</a:t>
            </a:r>
            <a:r>
              <a:rPr lang="en-US" dirty="0"/>
              <a:t> </a:t>
            </a:r>
          </a:p>
        </p:txBody>
      </p:sp>
      <p:sp>
        <p:nvSpPr>
          <p:cNvPr id="9" name="TextBox 8">
            <a:extLst>
              <a:ext uri="{FF2B5EF4-FFF2-40B4-BE49-F238E27FC236}">
                <a16:creationId xmlns:a16="http://schemas.microsoft.com/office/drawing/2014/main" id="{970ED874-D10F-4846-BA73-F2FA00D03126}"/>
              </a:ext>
            </a:extLst>
          </p:cNvPr>
          <p:cNvSpPr txBox="1"/>
          <p:nvPr/>
        </p:nvSpPr>
        <p:spPr>
          <a:xfrm>
            <a:off x="9330349" y="4034486"/>
            <a:ext cx="2436930" cy="923330"/>
          </a:xfrm>
          <a:prstGeom prst="rect">
            <a:avLst/>
          </a:prstGeom>
          <a:noFill/>
        </p:spPr>
        <p:txBody>
          <a:bodyPr wrap="square">
            <a:spAutoFit/>
          </a:bodyPr>
          <a:lstStyle/>
          <a:p>
            <a:r>
              <a:rPr lang="en-US" dirty="0"/>
              <a:t>Title image: </a:t>
            </a:r>
            <a:r>
              <a:rPr lang="en-US" dirty="0">
                <a:hlinkClick r:id="rId4"/>
              </a:rPr>
              <a:t>https://benjaminspall.com/consequentialism/</a:t>
            </a:r>
            <a:r>
              <a:rPr lang="en-US" dirty="0"/>
              <a:t> </a:t>
            </a:r>
          </a:p>
        </p:txBody>
      </p:sp>
    </p:spTree>
    <p:extLst>
      <p:ext uri="{BB962C8B-B14F-4D97-AF65-F5344CB8AC3E}">
        <p14:creationId xmlns:p14="http://schemas.microsoft.com/office/powerpoint/2010/main" val="16384629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4900E-E192-4950-8CEF-E1A6F60F6F91}"/>
              </a:ext>
            </a:extLst>
          </p:cNvPr>
          <p:cNvSpPr>
            <a:spLocks noGrp="1"/>
          </p:cNvSpPr>
          <p:nvPr>
            <p:ph type="title"/>
          </p:nvPr>
        </p:nvSpPr>
        <p:spPr/>
        <p:txBody>
          <a:bodyPr/>
          <a:lstStyle/>
          <a:p>
            <a:r>
              <a:rPr lang="en-CA" dirty="0"/>
              <a:t>Moral Conservatism</a:t>
            </a:r>
            <a:endParaRPr lang="en-US" dirty="0"/>
          </a:p>
        </p:txBody>
      </p:sp>
      <p:sp>
        <p:nvSpPr>
          <p:cNvPr id="3" name="Content Placeholder 2">
            <a:extLst>
              <a:ext uri="{FF2B5EF4-FFF2-40B4-BE49-F238E27FC236}">
                <a16:creationId xmlns:a16="http://schemas.microsoft.com/office/drawing/2014/main" id="{82F65CF1-C0A8-4396-AC4C-9BEC489A79CE}"/>
              </a:ext>
            </a:extLst>
          </p:cNvPr>
          <p:cNvSpPr>
            <a:spLocks noGrp="1"/>
          </p:cNvSpPr>
          <p:nvPr>
            <p:ph idx="1"/>
          </p:nvPr>
        </p:nvSpPr>
        <p:spPr/>
        <p:txBody>
          <a:bodyPr/>
          <a:lstStyle/>
          <a:p>
            <a:pPr marL="0" indent="0">
              <a:buNone/>
            </a:pPr>
            <a:r>
              <a:rPr lang="en-CA" dirty="0"/>
              <a:t>The idea that there are some rules that it would always be wrong to break, no matter what the particular consequences</a:t>
            </a:r>
            <a:endParaRPr lang="en-US" dirty="0"/>
          </a:p>
        </p:txBody>
      </p:sp>
      <p:pic>
        <p:nvPicPr>
          <p:cNvPr id="5" name="Picture 4" descr="A group of people holding signs&#10;&#10;Description automatically generated">
            <a:extLst>
              <a:ext uri="{FF2B5EF4-FFF2-40B4-BE49-F238E27FC236}">
                <a16:creationId xmlns:a16="http://schemas.microsoft.com/office/drawing/2014/main" id="{8C6D60B7-8F7B-4B66-96E0-D4C19E9D9B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0981" y="2837710"/>
            <a:ext cx="4891717" cy="3119744"/>
          </a:xfrm>
          <a:prstGeom prst="rect">
            <a:avLst/>
          </a:prstGeom>
        </p:spPr>
      </p:pic>
      <p:sp>
        <p:nvSpPr>
          <p:cNvPr id="7" name="TextBox 6">
            <a:extLst>
              <a:ext uri="{FF2B5EF4-FFF2-40B4-BE49-F238E27FC236}">
                <a16:creationId xmlns:a16="http://schemas.microsoft.com/office/drawing/2014/main" id="{9032912F-8882-4B5F-8D75-F956C98DF2FB}"/>
              </a:ext>
            </a:extLst>
          </p:cNvPr>
          <p:cNvSpPr txBox="1"/>
          <p:nvPr/>
        </p:nvSpPr>
        <p:spPr>
          <a:xfrm>
            <a:off x="6619540" y="4480126"/>
            <a:ext cx="4627418" cy="1477328"/>
          </a:xfrm>
          <a:prstGeom prst="rect">
            <a:avLst/>
          </a:prstGeom>
          <a:noFill/>
        </p:spPr>
        <p:txBody>
          <a:bodyPr wrap="square">
            <a:spAutoFit/>
          </a:bodyPr>
          <a:lstStyle/>
          <a:p>
            <a:r>
              <a:rPr lang="en-US" dirty="0">
                <a:hlinkClick r:id="rId3"/>
              </a:rPr>
              <a:t>https://www.washingtonpost.com/resizer/_5HCdr5arfCfCuSahK7CMCRH4iQ=/arc-anglerfish-washpost-prod-washpost/public/WYD4GOA6TMI6LLVZUQI2QTE5KU.jpg</a:t>
            </a:r>
            <a:r>
              <a:rPr lang="en-US" dirty="0"/>
              <a:t> </a:t>
            </a:r>
          </a:p>
        </p:txBody>
      </p:sp>
      <p:sp>
        <p:nvSpPr>
          <p:cNvPr id="11" name="TextBox 10">
            <a:extLst>
              <a:ext uri="{FF2B5EF4-FFF2-40B4-BE49-F238E27FC236}">
                <a16:creationId xmlns:a16="http://schemas.microsoft.com/office/drawing/2014/main" id="{474C7211-8E7A-4E56-9CF3-8BED29DDBE6F}"/>
              </a:ext>
            </a:extLst>
          </p:cNvPr>
          <p:cNvSpPr txBox="1"/>
          <p:nvPr/>
        </p:nvSpPr>
        <p:spPr>
          <a:xfrm>
            <a:off x="6659106" y="2675822"/>
            <a:ext cx="4357255" cy="954107"/>
          </a:xfrm>
          <a:prstGeom prst="rect">
            <a:avLst/>
          </a:prstGeom>
          <a:noFill/>
        </p:spPr>
        <p:txBody>
          <a:bodyPr wrap="square" rtlCol="0">
            <a:spAutoFit/>
          </a:bodyPr>
          <a:lstStyle/>
          <a:p>
            <a:r>
              <a:rPr lang="en-CA" sz="2800" dirty="0"/>
              <a:t>(It being a matter of a ‘higher good’)</a:t>
            </a:r>
            <a:endParaRPr lang="en-US" sz="2800" dirty="0"/>
          </a:p>
        </p:txBody>
      </p:sp>
    </p:spTree>
    <p:extLst>
      <p:ext uri="{BB962C8B-B14F-4D97-AF65-F5344CB8AC3E}">
        <p14:creationId xmlns:p14="http://schemas.microsoft.com/office/powerpoint/2010/main" val="9183823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whiteboard&#10;&#10;Description automatically generated">
            <a:extLst>
              <a:ext uri="{FF2B5EF4-FFF2-40B4-BE49-F238E27FC236}">
                <a16:creationId xmlns:a16="http://schemas.microsoft.com/office/drawing/2014/main" id="{B398FCB6-F80A-4067-B43B-FB4E745083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1" y="694180"/>
            <a:ext cx="6745494" cy="4084186"/>
          </a:xfrm>
          <a:prstGeom prst="rect">
            <a:avLst/>
          </a:prstGeom>
        </p:spPr>
      </p:pic>
      <p:sp>
        <p:nvSpPr>
          <p:cNvPr id="2" name="Title 1">
            <a:extLst>
              <a:ext uri="{FF2B5EF4-FFF2-40B4-BE49-F238E27FC236}">
                <a16:creationId xmlns:a16="http://schemas.microsoft.com/office/drawing/2014/main" id="{A713DDA1-42C1-44D0-BA84-112DA9F703FA}"/>
              </a:ext>
            </a:extLst>
          </p:cNvPr>
          <p:cNvSpPr>
            <a:spLocks noGrp="1"/>
          </p:cNvSpPr>
          <p:nvPr>
            <p:ph type="title"/>
          </p:nvPr>
        </p:nvSpPr>
        <p:spPr/>
        <p:txBody>
          <a:bodyPr/>
          <a:lstStyle/>
          <a:p>
            <a:r>
              <a:rPr lang="en-CA" dirty="0"/>
              <a:t>Responsibility</a:t>
            </a:r>
            <a:endParaRPr lang="en-US" dirty="0"/>
          </a:p>
        </p:txBody>
      </p:sp>
      <p:sp>
        <p:nvSpPr>
          <p:cNvPr id="3" name="Content Placeholder 2">
            <a:extLst>
              <a:ext uri="{FF2B5EF4-FFF2-40B4-BE49-F238E27FC236}">
                <a16:creationId xmlns:a16="http://schemas.microsoft.com/office/drawing/2014/main" id="{149EEAFD-AB15-4AC8-A3AB-26C1A13CB6C4}"/>
              </a:ext>
            </a:extLst>
          </p:cNvPr>
          <p:cNvSpPr>
            <a:spLocks noGrp="1"/>
          </p:cNvSpPr>
          <p:nvPr>
            <p:ph idx="1"/>
          </p:nvPr>
        </p:nvSpPr>
        <p:spPr>
          <a:xfrm>
            <a:off x="838200" y="4502727"/>
            <a:ext cx="10515600" cy="2085109"/>
          </a:xfrm>
        </p:spPr>
        <p:txBody>
          <a:bodyPr>
            <a:normAutofit lnSpcReduction="10000"/>
          </a:bodyPr>
          <a:lstStyle/>
          <a:p>
            <a:r>
              <a:rPr lang="en-CA" dirty="0"/>
              <a:t>The idea that individuals and (maybe) corporations are ethically accountable for the consequences of their actions</a:t>
            </a:r>
          </a:p>
          <a:p>
            <a:r>
              <a:rPr lang="en-CA" dirty="0"/>
              <a:t>Of relevance is whether the consequences were </a:t>
            </a:r>
            <a:r>
              <a:rPr lang="en-CA" i="1" dirty="0"/>
              <a:t>predictable</a:t>
            </a:r>
            <a:r>
              <a:rPr lang="en-CA" dirty="0"/>
              <a:t> and whether the party </a:t>
            </a:r>
            <a:r>
              <a:rPr lang="en-CA" i="1" dirty="0"/>
              <a:t>intended</a:t>
            </a:r>
            <a:r>
              <a:rPr lang="en-CA" dirty="0"/>
              <a:t> the outcome (or displayed </a:t>
            </a:r>
            <a:r>
              <a:rPr lang="en-CA" i="1" dirty="0"/>
              <a:t>indifference</a:t>
            </a:r>
            <a:r>
              <a:rPr lang="en-CA" dirty="0"/>
              <a:t> to a bad outcome)</a:t>
            </a:r>
            <a:endParaRPr lang="en-US" dirty="0"/>
          </a:p>
        </p:txBody>
      </p:sp>
    </p:spTree>
    <p:extLst>
      <p:ext uri="{BB962C8B-B14F-4D97-AF65-F5344CB8AC3E}">
        <p14:creationId xmlns:p14="http://schemas.microsoft.com/office/powerpoint/2010/main" val="41200184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6E55E-7E90-4364-B526-E4C6EE2A1AF8}"/>
              </a:ext>
            </a:extLst>
          </p:cNvPr>
          <p:cNvSpPr>
            <a:spLocks noGrp="1"/>
          </p:cNvSpPr>
          <p:nvPr>
            <p:ph type="title"/>
          </p:nvPr>
        </p:nvSpPr>
        <p:spPr/>
        <p:txBody>
          <a:bodyPr/>
          <a:lstStyle/>
          <a:p>
            <a:r>
              <a:rPr lang="en-CA" dirty="0"/>
              <a:t>The One Versus the Many</a:t>
            </a:r>
            <a:endParaRPr lang="en-US" dirty="0"/>
          </a:p>
        </p:txBody>
      </p:sp>
      <p:sp>
        <p:nvSpPr>
          <p:cNvPr id="3" name="Content Placeholder 2">
            <a:extLst>
              <a:ext uri="{FF2B5EF4-FFF2-40B4-BE49-F238E27FC236}">
                <a16:creationId xmlns:a16="http://schemas.microsoft.com/office/drawing/2014/main" id="{701C4E6D-AC75-4C3C-9C24-DBE6A74F1B91}"/>
              </a:ext>
            </a:extLst>
          </p:cNvPr>
          <p:cNvSpPr>
            <a:spLocks noGrp="1"/>
          </p:cNvSpPr>
          <p:nvPr>
            <p:ph idx="1"/>
          </p:nvPr>
        </p:nvSpPr>
        <p:spPr/>
        <p:txBody>
          <a:bodyPr/>
          <a:lstStyle/>
          <a:p>
            <a:r>
              <a:rPr lang="en-CA" dirty="0"/>
              <a:t>Is it better to give one person a million dollars or to give a million people one dollar?</a:t>
            </a:r>
          </a:p>
          <a:p>
            <a:r>
              <a:rPr lang="en-CA" dirty="0"/>
              <a:t>Is it worth the sacrifice on one life to save five (c.f. the Trolley problem)? Is it better to hang an innocent man to avoid freeing five?</a:t>
            </a:r>
          </a:p>
          <a:p>
            <a:r>
              <a:rPr lang="en-CA" dirty="0"/>
              <a:t>Is the </a:t>
            </a:r>
            <a:r>
              <a:rPr lang="en-CA" dirty="0" err="1"/>
              <a:t>hedon</a:t>
            </a:r>
            <a:r>
              <a:rPr lang="en-CA" dirty="0"/>
              <a:t> a common currency – e.g., can we trade one life to slightly improve the happiness of everyone else?</a:t>
            </a:r>
            <a:endParaRPr lang="en-US" dirty="0"/>
          </a:p>
        </p:txBody>
      </p:sp>
      <p:pic>
        <p:nvPicPr>
          <p:cNvPr id="5" name="Picture 4" descr="A close-up of the front and the back of a coin&#10;&#10;Description automatically generated">
            <a:extLst>
              <a:ext uri="{FF2B5EF4-FFF2-40B4-BE49-F238E27FC236}">
                <a16:creationId xmlns:a16="http://schemas.microsoft.com/office/drawing/2014/main" id="{6DE063B0-971D-4924-9567-7F36EC9425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4679718"/>
            <a:ext cx="4600997" cy="2052176"/>
          </a:xfrm>
          <a:prstGeom prst="rect">
            <a:avLst/>
          </a:prstGeom>
        </p:spPr>
      </p:pic>
      <p:sp>
        <p:nvSpPr>
          <p:cNvPr id="7" name="TextBox 6">
            <a:extLst>
              <a:ext uri="{FF2B5EF4-FFF2-40B4-BE49-F238E27FC236}">
                <a16:creationId xmlns:a16="http://schemas.microsoft.com/office/drawing/2014/main" id="{C4C75D68-8E8A-4D1B-8DE1-A84F75B39827}"/>
              </a:ext>
            </a:extLst>
          </p:cNvPr>
          <p:cNvSpPr txBox="1"/>
          <p:nvPr/>
        </p:nvSpPr>
        <p:spPr>
          <a:xfrm>
            <a:off x="5257800" y="6269762"/>
            <a:ext cx="6096000" cy="369332"/>
          </a:xfrm>
          <a:prstGeom prst="rect">
            <a:avLst/>
          </a:prstGeom>
          <a:noFill/>
        </p:spPr>
        <p:txBody>
          <a:bodyPr wrap="square">
            <a:spAutoFit/>
          </a:bodyPr>
          <a:lstStyle/>
          <a:p>
            <a:r>
              <a:rPr lang="en-US" dirty="0">
                <a:hlinkClick r:id="rId3"/>
              </a:rPr>
              <a:t>https://hedonblog.co.uk/2012/07/30/hedon-silver-pennies/</a:t>
            </a:r>
            <a:r>
              <a:rPr lang="en-US" dirty="0"/>
              <a:t> </a:t>
            </a:r>
          </a:p>
        </p:txBody>
      </p:sp>
      <p:sp>
        <p:nvSpPr>
          <p:cNvPr id="9" name="TextBox 8">
            <a:extLst>
              <a:ext uri="{FF2B5EF4-FFF2-40B4-BE49-F238E27FC236}">
                <a16:creationId xmlns:a16="http://schemas.microsoft.com/office/drawing/2014/main" id="{F02861FF-CCE1-4C39-A46E-CBDC715601E4}"/>
              </a:ext>
            </a:extLst>
          </p:cNvPr>
          <p:cNvSpPr txBox="1"/>
          <p:nvPr/>
        </p:nvSpPr>
        <p:spPr>
          <a:xfrm>
            <a:off x="5439197" y="4679718"/>
            <a:ext cx="5167745" cy="954107"/>
          </a:xfrm>
          <a:prstGeom prst="rect">
            <a:avLst/>
          </a:prstGeom>
          <a:noFill/>
        </p:spPr>
        <p:txBody>
          <a:bodyPr wrap="square">
            <a:spAutoFit/>
          </a:bodyPr>
          <a:lstStyle/>
          <a:p>
            <a:pPr marL="285750" indent="-285750">
              <a:buFont typeface="Arial" panose="020B0604020202020204" pitchFamily="34" charset="0"/>
              <a:buChar char="•"/>
            </a:pPr>
            <a:r>
              <a:rPr lang="en-CA" sz="2800" dirty="0"/>
              <a:t>Are there things that </a:t>
            </a:r>
            <a:r>
              <a:rPr lang="en-CA" sz="2800" i="1" dirty="0"/>
              <a:t>cannot</a:t>
            </a:r>
            <a:r>
              <a:rPr lang="en-CA" sz="2800" dirty="0"/>
              <a:t> be expressed as a value?</a:t>
            </a:r>
            <a:endParaRPr lang="en-US" sz="2800" dirty="0"/>
          </a:p>
        </p:txBody>
      </p:sp>
    </p:spTree>
    <p:extLst>
      <p:ext uri="{BB962C8B-B14F-4D97-AF65-F5344CB8AC3E}">
        <p14:creationId xmlns:p14="http://schemas.microsoft.com/office/powerpoint/2010/main" val="25609349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C8323-FAC9-4213-AB1F-1BAC88AEB653}"/>
              </a:ext>
            </a:extLst>
          </p:cNvPr>
          <p:cNvSpPr>
            <a:spLocks noGrp="1"/>
          </p:cNvSpPr>
          <p:nvPr>
            <p:ph type="title"/>
          </p:nvPr>
        </p:nvSpPr>
        <p:spPr/>
        <p:txBody>
          <a:bodyPr/>
          <a:lstStyle/>
          <a:p>
            <a:r>
              <a:rPr lang="en-CA" dirty="0"/>
              <a:t>Conflicting Calculations</a:t>
            </a:r>
            <a:endParaRPr lang="en-US" dirty="0"/>
          </a:p>
        </p:txBody>
      </p:sp>
      <p:sp>
        <p:nvSpPr>
          <p:cNvPr id="3" name="Content Placeholder 2">
            <a:extLst>
              <a:ext uri="{FF2B5EF4-FFF2-40B4-BE49-F238E27FC236}">
                <a16:creationId xmlns:a16="http://schemas.microsoft.com/office/drawing/2014/main" id="{2A0EA3E1-2980-4392-9262-2EEB6A6916EA}"/>
              </a:ext>
            </a:extLst>
          </p:cNvPr>
          <p:cNvSpPr>
            <a:spLocks noGrp="1"/>
          </p:cNvSpPr>
          <p:nvPr>
            <p:ph idx="1"/>
          </p:nvPr>
        </p:nvSpPr>
        <p:spPr>
          <a:xfrm>
            <a:off x="838199" y="1825625"/>
            <a:ext cx="5257801" cy="4351338"/>
          </a:xfrm>
        </p:spPr>
        <p:txBody>
          <a:bodyPr/>
          <a:lstStyle/>
          <a:p>
            <a:pPr marL="0" indent="0">
              <a:buNone/>
            </a:pPr>
            <a:r>
              <a:rPr lang="en-CA" dirty="0"/>
              <a:t>The core question here is whether utilitarianism is measuring an actual </a:t>
            </a:r>
            <a:r>
              <a:rPr lang="en-CA" i="1" dirty="0"/>
              <a:t>objective</a:t>
            </a:r>
            <a:r>
              <a:rPr lang="en-CA" dirty="0"/>
              <a:t> standard, or whether it just depends on your point of view:</a:t>
            </a:r>
          </a:p>
          <a:p>
            <a:r>
              <a:rPr lang="en-CA" dirty="0"/>
              <a:t>If two rules conflict, how do we decide?</a:t>
            </a:r>
          </a:p>
          <a:p>
            <a:r>
              <a:rPr lang="en-CA" dirty="0"/>
              <a:t>If two calculations of happiness conflict, how do we decide?</a:t>
            </a:r>
            <a:endParaRPr lang="en-US" dirty="0"/>
          </a:p>
        </p:txBody>
      </p:sp>
      <p:pic>
        <p:nvPicPr>
          <p:cNvPr id="5" name="Picture 4" descr="Text&#10;&#10;Description automatically generated">
            <a:extLst>
              <a:ext uri="{FF2B5EF4-FFF2-40B4-BE49-F238E27FC236}">
                <a16:creationId xmlns:a16="http://schemas.microsoft.com/office/drawing/2014/main" id="{DB5CAB57-1695-4BF9-912A-44348ACF6A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1261" y="1825625"/>
            <a:ext cx="3544824" cy="4236720"/>
          </a:xfrm>
          <a:prstGeom prst="rect">
            <a:avLst/>
          </a:prstGeom>
        </p:spPr>
      </p:pic>
    </p:spTree>
    <p:extLst>
      <p:ext uri="{BB962C8B-B14F-4D97-AF65-F5344CB8AC3E}">
        <p14:creationId xmlns:p14="http://schemas.microsoft.com/office/powerpoint/2010/main" val="370723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BCCD3-3B54-45A8-AA70-D8DB61681513}"/>
              </a:ext>
            </a:extLst>
          </p:cNvPr>
          <p:cNvSpPr>
            <a:spLocks noGrp="1"/>
          </p:cNvSpPr>
          <p:nvPr>
            <p:ph type="title"/>
          </p:nvPr>
        </p:nvSpPr>
        <p:spPr/>
        <p:txBody>
          <a:bodyPr/>
          <a:lstStyle/>
          <a:p>
            <a:r>
              <a:rPr lang="en-CA" dirty="0"/>
              <a:t>Moral Luck</a:t>
            </a:r>
            <a:endParaRPr lang="en-US" dirty="0"/>
          </a:p>
        </p:txBody>
      </p:sp>
      <p:sp>
        <p:nvSpPr>
          <p:cNvPr id="3" name="Content Placeholder 2">
            <a:extLst>
              <a:ext uri="{FF2B5EF4-FFF2-40B4-BE49-F238E27FC236}">
                <a16:creationId xmlns:a16="http://schemas.microsoft.com/office/drawing/2014/main" id="{91C4F747-A1A9-4030-B121-8D7E0324A92D}"/>
              </a:ext>
            </a:extLst>
          </p:cNvPr>
          <p:cNvSpPr>
            <a:spLocks noGrp="1"/>
          </p:cNvSpPr>
          <p:nvPr>
            <p:ph idx="1"/>
          </p:nvPr>
        </p:nvSpPr>
        <p:spPr>
          <a:xfrm>
            <a:off x="838200" y="1825624"/>
            <a:ext cx="4357255" cy="5032375"/>
          </a:xfrm>
        </p:spPr>
        <p:txBody>
          <a:bodyPr/>
          <a:lstStyle/>
          <a:p>
            <a:r>
              <a:rPr lang="en-CA" dirty="0"/>
              <a:t>One person drives drunk and kills someone and spends several years in jail</a:t>
            </a:r>
          </a:p>
          <a:p>
            <a:r>
              <a:rPr lang="en-CA" dirty="0"/>
              <a:t>Another also drives drunk but does not kill anyone and spends no time in jail</a:t>
            </a:r>
          </a:p>
          <a:p>
            <a:pPr marL="0" indent="0">
              <a:buNone/>
            </a:pPr>
            <a:r>
              <a:rPr lang="en-CA" dirty="0"/>
              <a:t>The difference between them is just a matter of luck</a:t>
            </a:r>
          </a:p>
          <a:p>
            <a:pPr marL="0" indent="0">
              <a:buNone/>
            </a:pPr>
            <a:endParaRPr lang="en-CA" sz="800" dirty="0"/>
          </a:p>
          <a:p>
            <a:pPr marL="0" indent="0">
              <a:buNone/>
            </a:pPr>
            <a:r>
              <a:rPr lang="en-CA" dirty="0"/>
              <a:t>So whatever utilitarianism is, it’s not ethics</a:t>
            </a:r>
          </a:p>
          <a:p>
            <a:pPr marL="0" indent="0">
              <a:buNone/>
            </a:pPr>
            <a:endParaRPr lang="en-US" dirty="0"/>
          </a:p>
        </p:txBody>
      </p:sp>
      <p:pic>
        <p:nvPicPr>
          <p:cNvPr id="5" name="Picture 4" descr="A collage of a person&#10;&#10;Description automatically generated with medium confidence">
            <a:extLst>
              <a:ext uri="{FF2B5EF4-FFF2-40B4-BE49-F238E27FC236}">
                <a16:creationId xmlns:a16="http://schemas.microsoft.com/office/drawing/2014/main" id="{16D4172F-CDC4-449F-B499-E92E2191B8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6399" y="1330035"/>
            <a:ext cx="6317673" cy="4738255"/>
          </a:xfrm>
          <a:prstGeom prst="rect">
            <a:avLst/>
          </a:prstGeom>
        </p:spPr>
      </p:pic>
      <p:sp>
        <p:nvSpPr>
          <p:cNvPr id="7" name="TextBox 6">
            <a:extLst>
              <a:ext uri="{FF2B5EF4-FFF2-40B4-BE49-F238E27FC236}">
                <a16:creationId xmlns:a16="http://schemas.microsoft.com/office/drawing/2014/main" id="{6E6CA6A1-6AB9-4FF0-86EF-8C26781F5724}"/>
              </a:ext>
            </a:extLst>
          </p:cNvPr>
          <p:cNvSpPr txBox="1"/>
          <p:nvPr/>
        </p:nvSpPr>
        <p:spPr>
          <a:xfrm>
            <a:off x="5373255" y="6262027"/>
            <a:ext cx="6096000" cy="369332"/>
          </a:xfrm>
          <a:prstGeom prst="rect">
            <a:avLst/>
          </a:prstGeom>
          <a:noFill/>
        </p:spPr>
        <p:txBody>
          <a:bodyPr wrap="square">
            <a:spAutoFit/>
          </a:bodyPr>
          <a:lstStyle/>
          <a:p>
            <a:r>
              <a:rPr lang="en-US" dirty="0">
                <a:hlinkClick r:id="rId3"/>
              </a:rPr>
              <a:t>https://imgur.com/gallery/KNETtHH</a:t>
            </a:r>
            <a:r>
              <a:rPr lang="en-US" dirty="0"/>
              <a:t> </a:t>
            </a:r>
          </a:p>
        </p:txBody>
      </p:sp>
    </p:spTree>
    <p:extLst>
      <p:ext uri="{BB962C8B-B14F-4D97-AF65-F5344CB8AC3E}">
        <p14:creationId xmlns:p14="http://schemas.microsoft.com/office/powerpoint/2010/main" val="31701148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F7A45-5A79-4BAE-876F-8DC554EF36EE}"/>
              </a:ext>
            </a:extLst>
          </p:cNvPr>
          <p:cNvSpPr>
            <a:spLocks noGrp="1"/>
          </p:cNvSpPr>
          <p:nvPr>
            <p:ph type="title"/>
          </p:nvPr>
        </p:nvSpPr>
        <p:spPr/>
        <p:txBody>
          <a:bodyPr/>
          <a:lstStyle/>
          <a:p>
            <a:r>
              <a:rPr lang="en-CA" dirty="0"/>
              <a:t>Epicurus: The Pleasure Principle</a:t>
            </a:r>
            <a:endParaRPr lang="en-US" dirty="0"/>
          </a:p>
        </p:txBody>
      </p:sp>
      <p:sp>
        <p:nvSpPr>
          <p:cNvPr id="3" name="Content Placeholder 2">
            <a:extLst>
              <a:ext uri="{FF2B5EF4-FFF2-40B4-BE49-F238E27FC236}">
                <a16:creationId xmlns:a16="http://schemas.microsoft.com/office/drawing/2014/main" id="{A49D0523-F52B-455F-AC3B-CA04DE927E5B}"/>
              </a:ext>
            </a:extLst>
          </p:cNvPr>
          <p:cNvSpPr>
            <a:spLocks noGrp="1"/>
          </p:cNvSpPr>
          <p:nvPr>
            <p:ph idx="1"/>
          </p:nvPr>
        </p:nvSpPr>
        <p:spPr>
          <a:xfrm>
            <a:off x="838200" y="1825625"/>
            <a:ext cx="6056068" cy="4351338"/>
          </a:xfrm>
        </p:spPr>
        <p:txBody>
          <a:bodyPr/>
          <a:lstStyle/>
          <a:p>
            <a:r>
              <a:rPr lang="en-US" dirty="0"/>
              <a:t>“a view of the goal of human life (happiness, resulting from absence of physical pain and mental disturbance)</a:t>
            </a:r>
          </a:p>
          <a:p>
            <a:r>
              <a:rPr lang="en-US" dirty="0"/>
              <a:t>“an empiricist theory of knowledge (sensations, together with the perception of pleasure and pain, are infallible criteria)”</a:t>
            </a:r>
          </a:p>
        </p:txBody>
      </p:sp>
      <p:pic>
        <p:nvPicPr>
          <p:cNvPr id="5" name="Picture 4" descr="A close-up of a person&#10;&#10;Description automatically generated with medium confidence">
            <a:extLst>
              <a:ext uri="{FF2B5EF4-FFF2-40B4-BE49-F238E27FC236}">
                <a16:creationId xmlns:a16="http://schemas.microsoft.com/office/drawing/2014/main" id="{77828FE2-6654-4855-8848-CA75CDF5A7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5268" y="1690688"/>
            <a:ext cx="3697532" cy="4749274"/>
          </a:xfrm>
          <a:prstGeom prst="rect">
            <a:avLst/>
          </a:prstGeom>
        </p:spPr>
      </p:pic>
      <p:sp>
        <p:nvSpPr>
          <p:cNvPr id="7" name="TextBox 6">
            <a:extLst>
              <a:ext uri="{FF2B5EF4-FFF2-40B4-BE49-F238E27FC236}">
                <a16:creationId xmlns:a16="http://schemas.microsoft.com/office/drawing/2014/main" id="{7D62D1F3-6A85-4ADA-8527-2E75E6DF6794}"/>
              </a:ext>
            </a:extLst>
          </p:cNvPr>
          <p:cNvSpPr txBox="1"/>
          <p:nvPr/>
        </p:nvSpPr>
        <p:spPr>
          <a:xfrm>
            <a:off x="838200" y="4759235"/>
            <a:ext cx="4678098" cy="369332"/>
          </a:xfrm>
          <a:prstGeom prst="rect">
            <a:avLst/>
          </a:prstGeom>
          <a:noFill/>
        </p:spPr>
        <p:txBody>
          <a:bodyPr wrap="square">
            <a:spAutoFit/>
          </a:bodyPr>
          <a:lstStyle/>
          <a:p>
            <a:r>
              <a:rPr lang="en-US" dirty="0">
                <a:hlinkClick r:id="rId3"/>
              </a:rPr>
              <a:t>https://plato.stanford.edu/entries/epicurus/</a:t>
            </a:r>
            <a:r>
              <a:rPr lang="en-US" dirty="0"/>
              <a:t> </a:t>
            </a:r>
          </a:p>
        </p:txBody>
      </p:sp>
      <p:sp>
        <p:nvSpPr>
          <p:cNvPr id="9" name="TextBox 8">
            <a:extLst>
              <a:ext uri="{FF2B5EF4-FFF2-40B4-BE49-F238E27FC236}">
                <a16:creationId xmlns:a16="http://schemas.microsoft.com/office/drawing/2014/main" id="{A1DEC687-3D01-4CDE-86FF-7AB14BCD4656}"/>
              </a:ext>
            </a:extLst>
          </p:cNvPr>
          <p:cNvSpPr txBox="1"/>
          <p:nvPr/>
        </p:nvSpPr>
        <p:spPr>
          <a:xfrm>
            <a:off x="838200" y="5128567"/>
            <a:ext cx="6093724" cy="369332"/>
          </a:xfrm>
          <a:prstGeom prst="rect">
            <a:avLst/>
          </a:prstGeom>
          <a:noFill/>
        </p:spPr>
        <p:txBody>
          <a:bodyPr wrap="square">
            <a:spAutoFit/>
          </a:bodyPr>
          <a:lstStyle/>
          <a:p>
            <a:r>
              <a:rPr lang="en-US" dirty="0">
                <a:hlinkClick r:id="rId4"/>
              </a:rPr>
              <a:t>https://en.wikipedia.org/wiki/Epicurus</a:t>
            </a:r>
            <a:r>
              <a:rPr lang="en-US" dirty="0"/>
              <a:t> </a:t>
            </a:r>
          </a:p>
        </p:txBody>
      </p:sp>
      <p:sp>
        <p:nvSpPr>
          <p:cNvPr id="11" name="TextBox 10">
            <a:extLst>
              <a:ext uri="{FF2B5EF4-FFF2-40B4-BE49-F238E27FC236}">
                <a16:creationId xmlns:a16="http://schemas.microsoft.com/office/drawing/2014/main" id="{C062F553-29C3-4528-A4A0-87904B7B6FF9}"/>
              </a:ext>
            </a:extLst>
          </p:cNvPr>
          <p:cNvSpPr txBox="1"/>
          <p:nvPr/>
        </p:nvSpPr>
        <p:spPr>
          <a:xfrm>
            <a:off x="838200" y="5497899"/>
            <a:ext cx="6093724" cy="646331"/>
          </a:xfrm>
          <a:prstGeom prst="rect">
            <a:avLst/>
          </a:prstGeom>
          <a:noFill/>
        </p:spPr>
        <p:txBody>
          <a:bodyPr wrap="square">
            <a:spAutoFit/>
          </a:bodyPr>
          <a:lstStyle/>
          <a:p>
            <a:r>
              <a:rPr lang="en-US" dirty="0">
                <a:hlinkClick r:id="rId5"/>
              </a:rPr>
              <a:t>https://archive.org/details/epicureanism00walluoft/page/n21/mode/2up</a:t>
            </a:r>
            <a:r>
              <a:rPr lang="en-US" dirty="0"/>
              <a:t> </a:t>
            </a:r>
          </a:p>
        </p:txBody>
      </p:sp>
    </p:spTree>
    <p:extLst>
      <p:ext uri="{BB962C8B-B14F-4D97-AF65-F5344CB8AC3E}">
        <p14:creationId xmlns:p14="http://schemas.microsoft.com/office/powerpoint/2010/main" val="31767256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64866-33F8-4E3E-A671-E0842086EB17}"/>
              </a:ext>
            </a:extLst>
          </p:cNvPr>
          <p:cNvSpPr>
            <a:spLocks noGrp="1"/>
          </p:cNvSpPr>
          <p:nvPr>
            <p:ph type="title"/>
          </p:nvPr>
        </p:nvSpPr>
        <p:spPr/>
        <p:txBody>
          <a:bodyPr/>
          <a:lstStyle/>
          <a:p>
            <a:r>
              <a:rPr lang="en-CA" dirty="0"/>
              <a:t>Hedonism</a:t>
            </a:r>
            <a:endParaRPr lang="en-US" dirty="0"/>
          </a:p>
        </p:txBody>
      </p:sp>
      <p:sp>
        <p:nvSpPr>
          <p:cNvPr id="3" name="Content Placeholder 2">
            <a:extLst>
              <a:ext uri="{FF2B5EF4-FFF2-40B4-BE49-F238E27FC236}">
                <a16:creationId xmlns:a16="http://schemas.microsoft.com/office/drawing/2014/main" id="{E7C84A44-125B-4D17-82EA-1F585FDA5A2C}"/>
              </a:ext>
            </a:extLst>
          </p:cNvPr>
          <p:cNvSpPr>
            <a:spLocks noGrp="1"/>
          </p:cNvSpPr>
          <p:nvPr>
            <p:ph idx="1"/>
          </p:nvPr>
        </p:nvSpPr>
        <p:spPr/>
        <p:txBody>
          <a:bodyPr/>
          <a:lstStyle/>
          <a:p>
            <a:pPr marL="0" indent="0">
              <a:buNone/>
            </a:pPr>
            <a:r>
              <a:rPr lang="en-CA" dirty="0"/>
              <a:t>“</a:t>
            </a:r>
            <a:r>
              <a:rPr lang="en-US" dirty="0"/>
              <a:t>Epicurus was a </a:t>
            </a:r>
            <a:r>
              <a:rPr lang="en-US" dirty="0">
                <a:hlinkClick r:id="rId2" tooltip="Hedonism"/>
              </a:rPr>
              <a:t>hedonist</a:t>
            </a:r>
            <a:r>
              <a:rPr lang="en-US" dirty="0"/>
              <a:t>, meaning he taught that what is pleasurable is morally good and what is painful is morally evil. He idiosyncratically defined ‘pleasure’ as the absence of suffering</a:t>
            </a:r>
            <a:r>
              <a:rPr lang="en-US" baseline="30000" dirty="0"/>
              <a:t> </a:t>
            </a:r>
            <a:r>
              <a:rPr lang="en-US" dirty="0"/>
              <a:t>and taught that all humans should seek to attain the state of </a:t>
            </a:r>
            <a:r>
              <a:rPr lang="en-US" i="1" dirty="0">
                <a:hlinkClick r:id="rId3" tooltip="Ataraxia"/>
              </a:rPr>
              <a:t>ataraxia</a:t>
            </a:r>
            <a:r>
              <a:rPr lang="en-US" dirty="0"/>
              <a:t>, meaning "</a:t>
            </a:r>
            <a:r>
              <a:rPr lang="en-US" dirty="0" err="1"/>
              <a:t>untroubledness</a:t>
            </a:r>
            <a:r>
              <a:rPr lang="en-US" dirty="0"/>
              <a:t>", a state in which the person is completely free from all pain or suffering.” - Wikipedia</a:t>
            </a:r>
          </a:p>
        </p:txBody>
      </p:sp>
      <p:pic>
        <p:nvPicPr>
          <p:cNvPr id="5" name="Picture 4" descr="A picture containing text&#10;&#10;Description automatically generated">
            <a:extLst>
              <a:ext uri="{FF2B5EF4-FFF2-40B4-BE49-F238E27FC236}">
                <a16:creationId xmlns:a16="http://schemas.microsoft.com/office/drawing/2014/main" id="{5BE695E0-719C-484B-8ECF-2DADD14577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8877" y="4336111"/>
            <a:ext cx="4806462" cy="2311107"/>
          </a:xfrm>
          <a:prstGeom prst="rect">
            <a:avLst/>
          </a:prstGeom>
        </p:spPr>
      </p:pic>
      <p:sp>
        <p:nvSpPr>
          <p:cNvPr id="7" name="TextBox 6">
            <a:extLst>
              <a:ext uri="{FF2B5EF4-FFF2-40B4-BE49-F238E27FC236}">
                <a16:creationId xmlns:a16="http://schemas.microsoft.com/office/drawing/2014/main" id="{A2FF4C9D-B980-40D6-8EC3-717A9DE04030}"/>
              </a:ext>
            </a:extLst>
          </p:cNvPr>
          <p:cNvSpPr txBox="1"/>
          <p:nvPr/>
        </p:nvSpPr>
        <p:spPr>
          <a:xfrm>
            <a:off x="6096000" y="4238599"/>
            <a:ext cx="4567603" cy="2031325"/>
          </a:xfrm>
          <a:prstGeom prst="rect">
            <a:avLst/>
          </a:prstGeom>
          <a:noFill/>
        </p:spPr>
        <p:txBody>
          <a:bodyPr wrap="square">
            <a:spAutoFit/>
          </a:bodyPr>
          <a:lstStyle/>
          <a:p>
            <a:r>
              <a:rPr lang="en-US" dirty="0">
                <a:hlinkClick r:id="rId5"/>
              </a:rPr>
              <a:t>https://owlcation.com/humanities/Epicurean-Hedonism-vs-Modern-Hedonism</a:t>
            </a:r>
            <a:r>
              <a:rPr lang="en-US" dirty="0"/>
              <a:t> </a:t>
            </a:r>
          </a:p>
          <a:p>
            <a:endParaRPr lang="en-US" dirty="0"/>
          </a:p>
          <a:p>
            <a:r>
              <a:rPr lang="en-US" dirty="0">
                <a:hlinkClick r:id="rId6"/>
              </a:rPr>
              <a:t>https://en.wikipedia.org/wiki/Cyrenaics</a:t>
            </a:r>
            <a:r>
              <a:rPr lang="en-US" dirty="0"/>
              <a:t> - a sensual hedonist Greek school of philosophy founded in the 4th century BCE by Aristippus of Cyrene, </a:t>
            </a:r>
          </a:p>
        </p:txBody>
      </p:sp>
    </p:spTree>
    <p:extLst>
      <p:ext uri="{BB962C8B-B14F-4D97-AF65-F5344CB8AC3E}">
        <p14:creationId xmlns:p14="http://schemas.microsoft.com/office/powerpoint/2010/main" val="39146073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7BCE5-F9DB-4BC6-BDE3-561971F86F79}"/>
              </a:ext>
            </a:extLst>
          </p:cNvPr>
          <p:cNvSpPr>
            <a:spLocks noGrp="1"/>
          </p:cNvSpPr>
          <p:nvPr>
            <p:ph type="title"/>
          </p:nvPr>
        </p:nvSpPr>
        <p:spPr/>
        <p:txBody>
          <a:bodyPr/>
          <a:lstStyle/>
          <a:p>
            <a:r>
              <a:rPr lang="en-US" dirty="0"/>
              <a:t>Dukkha</a:t>
            </a:r>
          </a:p>
        </p:txBody>
      </p:sp>
      <p:sp>
        <p:nvSpPr>
          <p:cNvPr id="3" name="Content Placeholder 2">
            <a:extLst>
              <a:ext uri="{FF2B5EF4-FFF2-40B4-BE49-F238E27FC236}">
                <a16:creationId xmlns:a16="http://schemas.microsoft.com/office/drawing/2014/main" id="{ACD71CD5-E954-47E0-86B7-54D8EC696E09}"/>
              </a:ext>
            </a:extLst>
          </p:cNvPr>
          <p:cNvSpPr>
            <a:spLocks noGrp="1"/>
          </p:cNvSpPr>
          <p:nvPr>
            <p:ph idx="1"/>
          </p:nvPr>
        </p:nvSpPr>
        <p:spPr>
          <a:xfrm>
            <a:off x="838199" y="1825625"/>
            <a:ext cx="6213231" cy="4351338"/>
          </a:xfrm>
        </p:spPr>
        <p:txBody>
          <a:bodyPr/>
          <a:lstStyle/>
          <a:p>
            <a:r>
              <a:rPr lang="en-US" dirty="0"/>
              <a:t>The Pali word </a:t>
            </a:r>
            <a:r>
              <a:rPr lang="en-US" i="1" dirty="0"/>
              <a:t>dukkha</a:t>
            </a:r>
            <a:r>
              <a:rPr lang="en-US" dirty="0"/>
              <a:t> is most commonly translated to English as “suffering.”</a:t>
            </a:r>
          </a:p>
          <a:p>
            <a:r>
              <a:rPr lang="en-US" dirty="0"/>
              <a:t>We living beings are trapped in the cycle of existence known as samsara</a:t>
            </a:r>
          </a:p>
          <a:p>
            <a:r>
              <a:rPr lang="en-US" dirty="0"/>
              <a:t>In samsara, we experience unbearable suffering because of the tight grip of our grasping at self. </a:t>
            </a:r>
          </a:p>
          <a:p>
            <a:endParaRPr lang="en-US" dirty="0"/>
          </a:p>
        </p:txBody>
      </p:sp>
      <p:pic>
        <p:nvPicPr>
          <p:cNvPr id="5" name="Picture 4">
            <a:extLst>
              <a:ext uri="{FF2B5EF4-FFF2-40B4-BE49-F238E27FC236}">
                <a16:creationId xmlns:a16="http://schemas.microsoft.com/office/drawing/2014/main" id="{3A7BE8DF-0A49-4A34-A41D-2418766925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33599" y="545123"/>
            <a:ext cx="3820201" cy="5767754"/>
          </a:xfrm>
          <a:prstGeom prst="rect">
            <a:avLst/>
          </a:prstGeom>
        </p:spPr>
      </p:pic>
      <p:sp>
        <p:nvSpPr>
          <p:cNvPr id="7" name="TextBox 6">
            <a:extLst>
              <a:ext uri="{FF2B5EF4-FFF2-40B4-BE49-F238E27FC236}">
                <a16:creationId xmlns:a16="http://schemas.microsoft.com/office/drawing/2014/main" id="{57491E48-2701-4BA9-BDFE-A6CE6BDFC1E2}"/>
              </a:ext>
            </a:extLst>
          </p:cNvPr>
          <p:cNvSpPr txBox="1"/>
          <p:nvPr/>
        </p:nvSpPr>
        <p:spPr>
          <a:xfrm>
            <a:off x="838199" y="5330420"/>
            <a:ext cx="4457132" cy="646331"/>
          </a:xfrm>
          <a:prstGeom prst="rect">
            <a:avLst/>
          </a:prstGeom>
          <a:noFill/>
        </p:spPr>
        <p:txBody>
          <a:bodyPr wrap="square">
            <a:spAutoFit/>
          </a:bodyPr>
          <a:lstStyle/>
          <a:p>
            <a:r>
              <a:rPr lang="en-US" dirty="0">
                <a:hlinkClick r:id="rId3"/>
              </a:rPr>
              <a:t>https://www.lionsroar.com/what-is-suffering-10-buddhist-teachers-weigh-in/</a:t>
            </a:r>
            <a:r>
              <a:rPr lang="en-US" dirty="0"/>
              <a:t> </a:t>
            </a:r>
          </a:p>
        </p:txBody>
      </p:sp>
    </p:spTree>
    <p:extLst>
      <p:ext uri="{BB962C8B-B14F-4D97-AF65-F5344CB8AC3E}">
        <p14:creationId xmlns:p14="http://schemas.microsoft.com/office/powerpoint/2010/main" val="2625653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85E88-AB46-44A5-99DA-6BDFCBC7A72A}"/>
              </a:ext>
            </a:extLst>
          </p:cNvPr>
          <p:cNvSpPr>
            <a:spLocks noGrp="1"/>
          </p:cNvSpPr>
          <p:nvPr>
            <p:ph type="title"/>
          </p:nvPr>
        </p:nvSpPr>
        <p:spPr/>
        <p:txBody>
          <a:bodyPr/>
          <a:lstStyle/>
          <a:p>
            <a:r>
              <a:rPr lang="en-CA" dirty="0"/>
              <a:t>The Range of Suffering</a:t>
            </a:r>
            <a:endParaRPr lang="en-US" dirty="0"/>
          </a:p>
        </p:txBody>
      </p:sp>
      <p:sp>
        <p:nvSpPr>
          <p:cNvPr id="3" name="Content Placeholder 2">
            <a:extLst>
              <a:ext uri="{FF2B5EF4-FFF2-40B4-BE49-F238E27FC236}">
                <a16:creationId xmlns:a16="http://schemas.microsoft.com/office/drawing/2014/main" id="{F923EF37-C05A-4839-9E2E-A5892B185D21}"/>
              </a:ext>
            </a:extLst>
          </p:cNvPr>
          <p:cNvSpPr>
            <a:spLocks noGrp="1"/>
          </p:cNvSpPr>
          <p:nvPr>
            <p:ph idx="1"/>
          </p:nvPr>
        </p:nvSpPr>
        <p:spPr/>
        <p:txBody>
          <a:bodyPr>
            <a:normAutofit fontScale="25000" lnSpcReduction="20000"/>
          </a:bodyPr>
          <a:lstStyle/>
          <a:p>
            <a:pPr marL="0" indent="0">
              <a:buNone/>
            </a:pPr>
            <a:r>
              <a:rPr lang="en-US" sz="11200" dirty="0"/>
              <a:t>unsettledness</a:t>
            </a:r>
          </a:p>
          <a:p>
            <a:pPr marL="0" indent="0">
              <a:buNone/>
            </a:pPr>
            <a:r>
              <a:rPr lang="en-US" sz="11200" dirty="0"/>
              <a:t>irritation</a:t>
            </a:r>
          </a:p>
          <a:p>
            <a:pPr marL="0" indent="0">
              <a:buNone/>
            </a:pPr>
            <a:r>
              <a:rPr lang="en-US" sz="11200" dirty="0"/>
              <a:t>impatience</a:t>
            </a:r>
          </a:p>
          <a:p>
            <a:pPr marL="0" indent="0">
              <a:buNone/>
            </a:pPr>
            <a:r>
              <a:rPr lang="en-US" sz="11200" dirty="0"/>
              <a:t>annoyance</a:t>
            </a:r>
          </a:p>
          <a:p>
            <a:pPr marL="0" indent="0">
              <a:buNone/>
            </a:pPr>
            <a:r>
              <a:rPr lang="en-US" sz="11200" dirty="0"/>
              <a:t>frustration</a:t>
            </a:r>
          </a:p>
          <a:p>
            <a:pPr marL="0" indent="0">
              <a:buNone/>
            </a:pPr>
            <a:r>
              <a:rPr lang="en-US" sz="11200" dirty="0"/>
              <a:t>disappointment</a:t>
            </a:r>
          </a:p>
          <a:p>
            <a:pPr marL="0" indent="0">
              <a:buNone/>
            </a:pPr>
            <a:r>
              <a:rPr lang="en-US" sz="11200" dirty="0"/>
              <a:t>dissatisfaction</a:t>
            </a:r>
          </a:p>
          <a:p>
            <a:pPr marL="0" indent="0">
              <a:buNone/>
            </a:pPr>
            <a:r>
              <a:rPr lang="en-US" sz="11200" dirty="0"/>
              <a:t>aggravation</a:t>
            </a:r>
          </a:p>
          <a:p>
            <a:pPr marL="0" indent="0">
              <a:buNone/>
            </a:pPr>
            <a:r>
              <a:rPr lang="en-US" sz="11200" dirty="0"/>
              <a:t>tension</a:t>
            </a:r>
          </a:p>
          <a:p>
            <a:pPr marL="0" indent="0">
              <a:buNone/>
            </a:pPr>
            <a:r>
              <a:rPr lang="en-US" sz="11200" dirty="0"/>
              <a:t>stress</a:t>
            </a:r>
            <a:br>
              <a:rPr lang="en-US" dirty="0"/>
            </a:br>
            <a:endParaRPr lang="en-US" dirty="0"/>
          </a:p>
        </p:txBody>
      </p:sp>
      <p:sp>
        <p:nvSpPr>
          <p:cNvPr id="5" name="TextBox 4">
            <a:extLst>
              <a:ext uri="{FF2B5EF4-FFF2-40B4-BE49-F238E27FC236}">
                <a16:creationId xmlns:a16="http://schemas.microsoft.com/office/drawing/2014/main" id="{C67D9294-C6AD-4A6F-BD9A-CB48FF0BA1D8}"/>
              </a:ext>
            </a:extLst>
          </p:cNvPr>
          <p:cNvSpPr txBox="1"/>
          <p:nvPr/>
        </p:nvSpPr>
        <p:spPr>
          <a:xfrm>
            <a:off x="3384185" y="1690688"/>
            <a:ext cx="6093724" cy="4401205"/>
          </a:xfrm>
          <a:prstGeom prst="rect">
            <a:avLst/>
          </a:prstGeom>
          <a:noFill/>
        </p:spPr>
        <p:txBody>
          <a:bodyPr wrap="square">
            <a:spAutoFit/>
          </a:bodyPr>
          <a:lstStyle/>
          <a:p>
            <a:pPr>
              <a:spcBef>
                <a:spcPts val="1000"/>
              </a:spcBef>
            </a:pPr>
            <a:r>
              <a:rPr lang="en-US" sz="2800" dirty="0"/>
              <a:t>anxiety</a:t>
            </a:r>
            <a:br>
              <a:rPr lang="en-US" sz="2800" dirty="0"/>
            </a:br>
            <a:r>
              <a:rPr lang="en-US" sz="2800" dirty="0"/>
              <a:t>vexation</a:t>
            </a:r>
            <a:br>
              <a:rPr lang="en-US" sz="2800" dirty="0"/>
            </a:br>
            <a:r>
              <a:rPr lang="en-US" sz="2800" dirty="0"/>
              <a:t>pain</a:t>
            </a:r>
            <a:br>
              <a:rPr lang="en-US" sz="2800" dirty="0"/>
            </a:br>
            <a:r>
              <a:rPr lang="en-US" sz="2800" dirty="0"/>
              <a:t>desperation</a:t>
            </a:r>
            <a:br>
              <a:rPr lang="en-US" sz="2800" dirty="0"/>
            </a:br>
            <a:r>
              <a:rPr lang="en-US" sz="2800" dirty="0"/>
              <a:t>sorrow</a:t>
            </a:r>
            <a:br>
              <a:rPr lang="en-US" sz="2800" dirty="0"/>
            </a:br>
            <a:r>
              <a:rPr lang="en-US" sz="2800" dirty="0"/>
              <a:t>sadness</a:t>
            </a:r>
            <a:br>
              <a:rPr lang="en-US" sz="2800" dirty="0"/>
            </a:br>
            <a:r>
              <a:rPr lang="en-US" sz="2800" dirty="0"/>
              <a:t>suffering</a:t>
            </a:r>
            <a:br>
              <a:rPr lang="en-US" sz="2800" dirty="0"/>
            </a:br>
            <a:r>
              <a:rPr lang="en-US" sz="2800" dirty="0"/>
              <a:t>misery</a:t>
            </a:r>
            <a:br>
              <a:rPr lang="en-US" sz="2800" dirty="0"/>
            </a:br>
            <a:r>
              <a:rPr lang="en-US" sz="2800" dirty="0"/>
              <a:t>agony</a:t>
            </a:r>
            <a:br>
              <a:rPr lang="en-US" sz="2800" dirty="0"/>
            </a:br>
            <a:r>
              <a:rPr lang="en-US" sz="2800" dirty="0"/>
              <a:t>anguish</a:t>
            </a:r>
          </a:p>
        </p:txBody>
      </p:sp>
      <p:pic>
        <p:nvPicPr>
          <p:cNvPr id="7" name="Picture 6">
            <a:extLst>
              <a:ext uri="{FF2B5EF4-FFF2-40B4-BE49-F238E27FC236}">
                <a16:creationId xmlns:a16="http://schemas.microsoft.com/office/drawing/2014/main" id="{5D56DE72-0313-4FB5-93F1-C0F2D6C2799F}"/>
              </a:ext>
            </a:extLst>
          </p:cNvPr>
          <p:cNvPicPr>
            <a:picLocks noChangeAspect="1"/>
          </p:cNvPicPr>
          <p:nvPr/>
        </p:nvPicPr>
        <p:blipFill>
          <a:blip r:embed="rId2"/>
          <a:stretch>
            <a:fillRect/>
          </a:stretch>
        </p:blipFill>
        <p:spPr>
          <a:xfrm>
            <a:off x="5791878" y="1863930"/>
            <a:ext cx="4971059" cy="4227963"/>
          </a:xfrm>
          <a:prstGeom prst="rect">
            <a:avLst/>
          </a:prstGeom>
        </p:spPr>
      </p:pic>
      <p:pic>
        <p:nvPicPr>
          <p:cNvPr id="9" name="Picture 8">
            <a:extLst>
              <a:ext uri="{FF2B5EF4-FFF2-40B4-BE49-F238E27FC236}">
                <a16:creationId xmlns:a16="http://schemas.microsoft.com/office/drawing/2014/main" id="{993FA81C-DA67-49CF-B686-8E4AD4D21E64}"/>
              </a:ext>
            </a:extLst>
          </p:cNvPr>
          <p:cNvPicPr>
            <a:picLocks noChangeAspect="1"/>
          </p:cNvPicPr>
          <p:nvPr/>
        </p:nvPicPr>
        <p:blipFill>
          <a:blip r:embed="rId3"/>
          <a:stretch>
            <a:fillRect/>
          </a:stretch>
        </p:blipFill>
        <p:spPr>
          <a:xfrm>
            <a:off x="9048691" y="5673057"/>
            <a:ext cx="1534975" cy="386505"/>
          </a:xfrm>
          <a:prstGeom prst="rect">
            <a:avLst/>
          </a:prstGeom>
        </p:spPr>
      </p:pic>
    </p:spTree>
    <p:extLst>
      <p:ext uri="{BB962C8B-B14F-4D97-AF65-F5344CB8AC3E}">
        <p14:creationId xmlns:p14="http://schemas.microsoft.com/office/powerpoint/2010/main" val="10041123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F47CE-39B1-4791-9E3E-F89376BB67AE}"/>
              </a:ext>
            </a:extLst>
          </p:cNvPr>
          <p:cNvSpPr>
            <a:spLocks noGrp="1"/>
          </p:cNvSpPr>
          <p:nvPr>
            <p:ph type="title"/>
          </p:nvPr>
        </p:nvSpPr>
        <p:spPr/>
        <p:txBody>
          <a:bodyPr/>
          <a:lstStyle/>
          <a:p>
            <a:r>
              <a:rPr lang="en-CA" dirty="0"/>
              <a:t>Moderation</a:t>
            </a:r>
            <a:endParaRPr lang="en-US" dirty="0"/>
          </a:p>
        </p:txBody>
      </p:sp>
      <p:sp>
        <p:nvSpPr>
          <p:cNvPr id="3" name="Content Placeholder 2">
            <a:extLst>
              <a:ext uri="{FF2B5EF4-FFF2-40B4-BE49-F238E27FC236}">
                <a16:creationId xmlns:a16="http://schemas.microsoft.com/office/drawing/2014/main" id="{D869B8C5-18F6-492F-8169-4A86CDEA9ED7}"/>
              </a:ext>
            </a:extLst>
          </p:cNvPr>
          <p:cNvSpPr>
            <a:spLocks noGrp="1"/>
          </p:cNvSpPr>
          <p:nvPr>
            <p:ph idx="1"/>
          </p:nvPr>
        </p:nvSpPr>
        <p:spPr>
          <a:xfrm>
            <a:off x="4531057" y="1825625"/>
            <a:ext cx="6822742" cy="4351338"/>
          </a:xfrm>
        </p:spPr>
        <p:txBody>
          <a:bodyPr>
            <a:normAutofit/>
          </a:bodyPr>
          <a:lstStyle/>
          <a:p>
            <a:r>
              <a:rPr lang="en-US" dirty="0"/>
              <a:t>Abu Bakr al-Razi on pleasure:</a:t>
            </a:r>
          </a:p>
          <a:p>
            <a:pPr lvl="1"/>
            <a:r>
              <a:rPr lang="en-US" dirty="0"/>
              <a:t>moderation is ‘the way to have the most pleasure: going too far with pleasures turns out to be more painful in the long run.’ -vs-</a:t>
            </a:r>
          </a:p>
          <a:p>
            <a:pPr lvl="1"/>
            <a:r>
              <a:rPr lang="en-US" dirty="0"/>
              <a:t>pleasure is not the good to be sought in itself - pleasure can be had only as the result of a process of removing a harmful state.</a:t>
            </a:r>
          </a:p>
        </p:txBody>
      </p:sp>
      <p:sp>
        <p:nvSpPr>
          <p:cNvPr id="5" name="TextBox 4">
            <a:extLst>
              <a:ext uri="{FF2B5EF4-FFF2-40B4-BE49-F238E27FC236}">
                <a16:creationId xmlns:a16="http://schemas.microsoft.com/office/drawing/2014/main" id="{B6ACCC21-A733-47AF-9B5A-DCAFFC62BA16}"/>
              </a:ext>
            </a:extLst>
          </p:cNvPr>
          <p:cNvSpPr txBox="1"/>
          <p:nvPr/>
        </p:nvSpPr>
        <p:spPr>
          <a:xfrm>
            <a:off x="4995081" y="4635493"/>
            <a:ext cx="6093724" cy="369332"/>
          </a:xfrm>
          <a:prstGeom prst="rect">
            <a:avLst/>
          </a:prstGeom>
          <a:noFill/>
        </p:spPr>
        <p:txBody>
          <a:bodyPr wrap="square">
            <a:spAutoFit/>
          </a:bodyPr>
          <a:lstStyle/>
          <a:p>
            <a:r>
              <a:rPr lang="en-US" dirty="0">
                <a:hlinkClick r:id="rId2"/>
              </a:rPr>
              <a:t>https://plato.stanford.edu/entries/abu-bakr-al-razi/#Ethi</a:t>
            </a:r>
            <a:r>
              <a:rPr lang="en-US" dirty="0"/>
              <a:t> </a:t>
            </a:r>
          </a:p>
        </p:txBody>
      </p:sp>
      <p:pic>
        <p:nvPicPr>
          <p:cNvPr id="7" name="Picture 6" descr="A person with a beard&#10;&#10;Description automatically generated with low confidence">
            <a:extLst>
              <a:ext uri="{FF2B5EF4-FFF2-40B4-BE49-F238E27FC236}">
                <a16:creationId xmlns:a16="http://schemas.microsoft.com/office/drawing/2014/main" id="{5ECAC852-1F77-4382-80CB-B658992B65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506" y="1486694"/>
            <a:ext cx="3171825" cy="5029200"/>
          </a:xfrm>
          <a:prstGeom prst="rect">
            <a:avLst/>
          </a:prstGeom>
        </p:spPr>
      </p:pic>
      <p:sp>
        <p:nvSpPr>
          <p:cNvPr id="9" name="TextBox 8">
            <a:extLst>
              <a:ext uri="{FF2B5EF4-FFF2-40B4-BE49-F238E27FC236}">
                <a16:creationId xmlns:a16="http://schemas.microsoft.com/office/drawing/2014/main" id="{750AC3C3-756D-4DE1-A0A2-4D8FD36ECCE9}"/>
              </a:ext>
            </a:extLst>
          </p:cNvPr>
          <p:cNvSpPr txBox="1"/>
          <p:nvPr/>
        </p:nvSpPr>
        <p:spPr>
          <a:xfrm>
            <a:off x="4995081" y="5036896"/>
            <a:ext cx="6093724" cy="369332"/>
          </a:xfrm>
          <a:prstGeom prst="rect">
            <a:avLst/>
          </a:prstGeom>
          <a:noFill/>
        </p:spPr>
        <p:txBody>
          <a:bodyPr wrap="square">
            <a:spAutoFit/>
          </a:bodyPr>
          <a:lstStyle/>
          <a:p>
            <a:r>
              <a:rPr lang="en-US" dirty="0">
                <a:hlinkClick r:id="rId4"/>
              </a:rPr>
              <a:t>https://philarchive.org/archive/DRUTEO-3</a:t>
            </a:r>
            <a:r>
              <a:rPr lang="en-US" dirty="0"/>
              <a:t> </a:t>
            </a:r>
          </a:p>
        </p:txBody>
      </p:sp>
    </p:spTree>
    <p:extLst>
      <p:ext uri="{BB962C8B-B14F-4D97-AF65-F5344CB8AC3E}">
        <p14:creationId xmlns:p14="http://schemas.microsoft.com/office/powerpoint/2010/main" val="10485890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C188B-1F31-4432-AAE5-223754F8CE3A}"/>
              </a:ext>
            </a:extLst>
          </p:cNvPr>
          <p:cNvSpPr>
            <a:spLocks noGrp="1"/>
          </p:cNvSpPr>
          <p:nvPr>
            <p:ph type="title"/>
          </p:nvPr>
        </p:nvSpPr>
        <p:spPr/>
        <p:txBody>
          <a:bodyPr/>
          <a:lstStyle/>
          <a:p>
            <a:r>
              <a:rPr lang="en-CA" dirty="0"/>
              <a:t>Happiness</a:t>
            </a:r>
            <a:endParaRPr lang="en-US" dirty="0"/>
          </a:p>
        </p:txBody>
      </p:sp>
      <p:sp>
        <p:nvSpPr>
          <p:cNvPr id="3" name="Content Placeholder 2">
            <a:extLst>
              <a:ext uri="{FF2B5EF4-FFF2-40B4-BE49-F238E27FC236}">
                <a16:creationId xmlns:a16="http://schemas.microsoft.com/office/drawing/2014/main" id="{FE05504A-1E1A-482D-A085-5C8C1C41C976}"/>
              </a:ext>
            </a:extLst>
          </p:cNvPr>
          <p:cNvSpPr>
            <a:spLocks noGrp="1"/>
          </p:cNvSpPr>
          <p:nvPr>
            <p:ph idx="1"/>
          </p:nvPr>
        </p:nvSpPr>
        <p:spPr>
          <a:xfrm>
            <a:off x="838200" y="3889611"/>
            <a:ext cx="10515600" cy="2287351"/>
          </a:xfrm>
        </p:spPr>
        <p:txBody>
          <a:bodyPr/>
          <a:lstStyle/>
          <a:p>
            <a:r>
              <a:rPr lang="en-CA" dirty="0"/>
              <a:t>Francis Hutcheson: “that action is best, which procures the greatest happiness for the greatest numbers.” </a:t>
            </a:r>
          </a:p>
          <a:p>
            <a:r>
              <a:rPr lang="en-CA" dirty="0"/>
              <a:t>David Hume: introduces the term ‘utility’ to describe the pleasing consequences of actions as they impact people. (Pojman &amp; </a:t>
            </a:r>
            <a:r>
              <a:rPr lang="en-CA" dirty="0" err="1"/>
              <a:t>Fieser</a:t>
            </a:r>
            <a:r>
              <a:rPr lang="en-CA" dirty="0"/>
              <a:t>, 2012, 103)</a:t>
            </a:r>
            <a:endParaRPr lang="en-US" dirty="0"/>
          </a:p>
        </p:txBody>
      </p:sp>
      <p:sp>
        <p:nvSpPr>
          <p:cNvPr id="5" name="TextBox 4">
            <a:extLst>
              <a:ext uri="{FF2B5EF4-FFF2-40B4-BE49-F238E27FC236}">
                <a16:creationId xmlns:a16="http://schemas.microsoft.com/office/drawing/2014/main" id="{663044DB-6883-4F39-A86A-4BB7B5815564}"/>
              </a:ext>
            </a:extLst>
          </p:cNvPr>
          <p:cNvSpPr txBox="1"/>
          <p:nvPr/>
        </p:nvSpPr>
        <p:spPr>
          <a:xfrm>
            <a:off x="838200" y="5988734"/>
            <a:ext cx="10161896" cy="369332"/>
          </a:xfrm>
          <a:prstGeom prst="rect">
            <a:avLst/>
          </a:prstGeom>
          <a:noFill/>
        </p:spPr>
        <p:txBody>
          <a:bodyPr wrap="square">
            <a:spAutoFit/>
          </a:bodyPr>
          <a:lstStyle/>
          <a:p>
            <a:r>
              <a:rPr lang="en-US" dirty="0">
                <a:hlinkClick r:id="rId2"/>
              </a:rPr>
              <a:t>https://www.irishtimes.com/culture/the-moral-sense-of-down-man-francis-hutcheson-1.1889280</a:t>
            </a:r>
            <a:r>
              <a:rPr lang="en-US" dirty="0"/>
              <a:t> </a:t>
            </a:r>
          </a:p>
        </p:txBody>
      </p:sp>
      <p:sp>
        <p:nvSpPr>
          <p:cNvPr id="7" name="TextBox 6">
            <a:extLst>
              <a:ext uri="{FF2B5EF4-FFF2-40B4-BE49-F238E27FC236}">
                <a16:creationId xmlns:a16="http://schemas.microsoft.com/office/drawing/2014/main" id="{7022BD04-95EA-4955-A42E-53B5A1DA7E18}"/>
              </a:ext>
            </a:extLst>
          </p:cNvPr>
          <p:cNvSpPr txBox="1"/>
          <p:nvPr/>
        </p:nvSpPr>
        <p:spPr>
          <a:xfrm>
            <a:off x="838200" y="6358066"/>
            <a:ext cx="8813043" cy="369332"/>
          </a:xfrm>
          <a:prstGeom prst="rect">
            <a:avLst/>
          </a:prstGeom>
          <a:noFill/>
        </p:spPr>
        <p:txBody>
          <a:bodyPr wrap="square">
            <a:spAutoFit/>
          </a:bodyPr>
          <a:lstStyle/>
          <a:p>
            <a:r>
              <a:rPr lang="en-US" dirty="0">
                <a:hlinkClick r:id="rId3"/>
              </a:rPr>
              <a:t>https://www.researchgate.net/post/Humes_Utility_Of_what_does_it_consist</a:t>
            </a:r>
            <a:r>
              <a:rPr lang="en-US" dirty="0"/>
              <a:t> </a:t>
            </a:r>
          </a:p>
        </p:txBody>
      </p:sp>
      <p:pic>
        <p:nvPicPr>
          <p:cNvPr id="9" name="Picture 8" descr="A picture containing person, person, clothing, suit&#10;&#10;Description automatically generated">
            <a:extLst>
              <a:ext uri="{FF2B5EF4-FFF2-40B4-BE49-F238E27FC236}">
                <a16:creationId xmlns:a16="http://schemas.microsoft.com/office/drawing/2014/main" id="{0F6F8FD8-4C51-4234-BE81-6BBB39857B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6316" y="1390698"/>
            <a:ext cx="4524800" cy="2408361"/>
          </a:xfrm>
          <a:prstGeom prst="rect">
            <a:avLst/>
          </a:prstGeom>
        </p:spPr>
      </p:pic>
      <p:pic>
        <p:nvPicPr>
          <p:cNvPr id="11" name="Picture 10">
            <a:extLst>
              <a:ext uri="{FF2B5EF4-FFF2-40B4-BE49-F238E27FC236}">
                <a16:creationId xmlns:a16="http://schemas.microsoft.com/office/drawing/2014/main" id="{D55E4D61-68D6-4813-B2FA-ABAFD52FFBC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19231" y="1390698"/>
            <a:ext cx="4281531" cy="2408361"/>
          </a:xfrm>
          <a:prstGeom prst="rect">
            <a:avLst/>
          </a:prstGeom>
        </p:spPr>
      </p:pic>
    </p:spTree>
    <p:extLst>
      <p:ext uri="{BB962C8B-B14F-4D97-AF65-F5344CB8AC3E}">
        <p14:creationId xmlns:p14="http://schemas.microsoft.com/office/powerpoint/2010/main" val="30951797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F7A45-5A79-4BAE-876F-8DC554EF36EE}"/>
              </a:ext>
            </a:extLst>
          </p:cNvPr>
          <p:cNvSpPr>
            <a:spLocks noGrp="1"/>
          </p:cNvSpPr>
          <p:nvPr>
            <p:ph type="title"/>
          </p:nvPr>
        </p:nvSpPr>
        <p:spPr/>
        <p:txBody>
          <a:bodyPr/>
          <a:lstStyle/>
          <a:p>
            <a:r>
              <a:rPr lang="en-CA" dirty="0"/>
              <a:t>Utilitarianism</a:t>
            </a:r>
            <a:endParaRPr lang="en-US" dirty="0"/>
          </a:p>
        </p:txBody>
      </p:sp>
      <p:sp>
        <p:nvSpPr>
          <p:cNvPr id="3" name="Content Placeholder 2">
            <a:extLst>
              <a:ext uri="{FF2B5EF4-FFF2-40B4-BE49-F238E27FC236}">
                <a16:creationId xmlns:a16="http://schemas.microsoft.com/office/drawing/2014/main" id="{A49D0523-F52B-455F-AC3B-CA04DE927E5B}"/>
              </a:ext>
            </a:extLst>
          </p:cNvPr>
          <p:cNvSpPr>
            <a:spLocks noGrp="1"/>
          </p:cNvSpPr>
          <p:nvPr>
            <p:ph idx="1"/>
          </p:nvPr>
        </p:nvSpPr>
        <p:spPr/>
        <p:txBody>
          <a:bodyPr/>
          <a:lstStyle/>
          <a:p>
            <a:r>
              <a:rPr lang="en-CA" dirty="0"/>
              <a:t>The </a:t>
            </a:r>
            <a:r>
              <a:rPr lang="en-CA" i="1" dirty="0"/>
              <a:t>consequentialist principle</a:t>
            </a:r>
            <a:r>
              <a:rPr lang="en-CA" dirty="0"/>
              <a:t>: the rightness or wrongness of an act is determined by the goodness or badness of the results</a:t>
            </a:r>
          </a:p>
          <a:p>
            <a:r>
              <a:rPr lang="en-CA" dirty="0"/>
              <a:t>The </a:t>
            </a:r>
            <a:r>
              <a:rPr lang="en-CA" i="1" dirty="0"/>
              <a:t>utility principle</a:t>
            </a:r>
            <a:r>
              <a:rPr lang="en-CA" dirty="0"/>
              <a:t>: the only thing that is good in itself is the specific state of pleasure, happiness or welfare (Pojman &amp; </a:t>
            </a:r>
            <a:r>
              <a:rPr lang="en-CA" dirty="0" err="1"/>
              <a:t>Fieser</a:t>
            </a:r>
            <a:r>
              <a:rPr lang="en-CA" dirty="0"/>
              <a:t>, 2012, 103)</a:t>
            </a:r>
            <a:endParaRPr lang="en-US" dirty="0"/>
          </a:p>
        </p:txBody>
      </p:sp>
      <p:pic>
        <p:nvPicPr>
          <p:cNvPr id="6" name="Picture 5" descr="Diagram&#10;&#10;Description automatically generated">
            <a:extLst>
              <a:ext uri="{FF2B5EF4-FFF2-40B4-BE49-F238E27FC236}">
                <a16:creationId xmlns:a16="http://schemas.microsoft.com/office/drawing/2014/main" id="{90AFB658-0C44-4C36-935D-9CC57A3EFC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0775" y="3774214"/>
            <a:ext cx="5630278" cy="3464786"/>
          </a:xfrm>
          <a:prstGeom prst="rect">
            <a:avLst/>
          </a:prstGeom>
        </p:spPr>
      </p:pic>
    </p:spTree>
    <p:extLst>
      <p:ext uri="{BB962C8B-B14F-4D97-AF65-F5344CB8AC3E}">
        <p14:creationId xmlns:p14="http://schemas.microsoft.com/office/powerpoint/2010/main" val="35609410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1783</TotalTime>
  <Words>1430</Words>
  <Application>Microsoft Office PowerPoint</Application>
  <PresentationFormat>Widescreen</PresentationFormat>
  <Paragraphs>115</Paragraphs>
  <Slides>24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Calibri Light</vt:lpstr>
      <vt:lpstr>Office Theme</vt:lpstr>
      <vt:lpstr>Consequentalism</vt:lpstr>
      <vt:lpstr>Consequentalism</vt:lpstr>
      <vt:lpstr>Epicurus: The Pleasure Principle</vt:lpstr>
      <vt:lpstr>Hedonism</vt:lpstr>
      <vt:lpstr>Dukkha</vt:lpstr>
      <vt:lpstr>The Range of Suffering</vt:lpstr>
      <vt:lpstr>Moderation</vt:lpstr>
      <vt:lpstr>Happiness</vt:lpstr>
      <vt:lpstr>Utilitarianism</vt:lpstr>
      <vt:lpstr>Calculating Utility</vt:lpstr>
      <vt:lpstr>Bentham: The Felicific calculus</vt:lpstr>
      <vt:lpstr>Machiavellianism</vt:lpstr>
      <vt:lpstr>Higher and Lower Pleasures</vt:lpstr>
      <vt:lpstr>On Liberty</vt:lpstr>
      <vt:lpstr>Egoism</vt:lpstr>
      <vt:lpstr>Selfishness and Greed</vt:lpstr>
      <vt:lpstr>Enlightened Self-Interest</vt:lpstr>
      <vt:lpstr>Serving Others</vt:lpstr>
      <vt:lpstr>Rule Utilitarianism</vt:lpstr>
      <vt:lpstr>Moral Conservatism</vt:lpstr>
      <vt:lpstr>Responsibility</vt:lpstr>
      <vt:lpstr>The One Versus the Many</vt:lpstr>
      <vt:lpstr>Conflicting Calculations</vt:lpstr>
      <vt:lpstr>Moral Luck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Consequentalism</dc:title>
  <dc:creator>Stephen Downes</dc:creator>
  <cp:lastModifiedBy>Stephen Downes</cp:lastModifiedBy>
  <cp:revision>2</cp:revision>
  <dcterms:created xsi:type="dcterms:W3CDTF">2021-11-12T15:09:45Z</dcterms:created>
  <dcterms:modified xsi:type="dcterms:W3CDTF">2021-11-13T20:53:14Z</dcterms:modified>
</cp:coreProperties>
</file>