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60" r:id="rId5"/>
    <p:sldId id="261" r:id="rId6"/>
    <p:sldId id="279" r:id="rId7"/>
    <p:sldId id="259" r:id="rId8"/>
    <p:sldId id="258" r:id="rId9"/>
    <p:sldId id="262" r:id="rId10"/>
    <p:sldId id="263" r:id="rId11"/>
    <p:sldId id="264" r:id="rId12"/>
    <p:sldId id="275" r:id="rId13"/>
    <p:sldId id="265" r:id="rId14"/>
    <p:sldId id="266" r:id="rId15"/>
    <p:sldId id="276" r:id="rId16"/>
    <p:sldId id="267" r:id="rId17"/>
    <p:sldId id="269" r:id="rId18"/>
    <p:sldId id="280" r:id="rId19"/>
    <p:sldId id="268" r:id="rId20"/>
    <p:sldId id="270" r:id="rId21"/>
    <p:sldId id="271" r:id="rId22"/>
    <p:sldId id="274" r:id="rId23"/>
    <p:sldId id="272"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p:scale>
          <a:sx n="57" d="100"/>
          <a:sy n="57" d="100"/>
        </p:scale>
        <p:origin x="684"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67232-F6D8-4C84-AD1A-03985F967F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24BEFD-79B4-4C8C-8A17-C97C308F82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611ABA-FCBF-4201-9890-D87430FF3E7D}"/>
              </a:ext>
            </a:extLst>
          </p:cNvPr>
          <p:cNvSpPr>
            <a:spLocks noGrp="1"/>
          </p:cNvSpPr>
          <p:nvPr>
            <p:ph type="dt" sz="half" idx="10"/>
          </p:nvPr>
        </p:nvSpPr>
        <p:spPr/>
        <p:txBody>
          <a:bodyPr/>
          <a:lstStyle/>
          <a:p>
            <a:fld id="{567461ED-0360-4130-8263-46FD02DBC9BC}" type="datetimeFigureOut">
              <a:rPr lang="en-US" smtClean="0"/>
              <a:t>11/11/2021</a:t>
            </a:fld>
            <a:endParaRPr lang="en-US"/>
          </a:p>
        </p:txBody>
      </p:sp>
      <p:sp>
        <p:nvSpPr>
          <p:cNvPr id="5" name="Footer Placeholder 4">
            <a:extLst>
              <a:ext uri="{FF2B5EF4-FFF2-40B4-BE49-F238E27FC236}">
                <a16:creationId xmlns:a16="http://schemas.microsoft.com/office/drawing/2014/main" id="{0CE605F1-3AC4-4F92-B3B2-C37FD5930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674078-2A8F-4873-9D14-1ED25BC5F6E5}"/>
              </a:ext>
            </a:extLst>
          </p:cNvPr>
          <p:cNvSpPr>
            <a:spLocks noGrp="1"/>
          </p:cNvSpPr>
          <p:nvPr>
            <p:ph type="sldNum" sz="quarter" idx="12"/>
          </p:nvPr>
        </p:nvSpPr>
        <p:spPr/>
        <p:txBody>
          <a:bodyPr/>
          <a:lstStyle/>
          <a:p>
            <a:fld id="{71E56CE9-BC6E-48C5-9CFF-2143A205FA95}" type="slidenum">
              <a:rPr lang="en-US" smtClean="0"/>
              <a:t>‹#›</a:t>
            </a:fld>
            <a:endParaRPr lang="en-US"/>
          </a:p>
        </p:txBody>
      </p:sp>
    </p:spTree>
    <p:extLst>
      <p:ext uri="{BB962C8B-B14F-4D97-AF65-F5344CB8AC3E}">
        <p14:creationId xmlns:p14="http://schemas.microsoft.com/office/powerpoint/2010/main" val="4245395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B80C2-BD38-4EAC-898D-D7AD078A0E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D9C4DB-2609-408B-8437-2707E45C25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739EB1-F730-4222-AB47-8C61D23E5B09}"/>
              </a:ext>
            </a:extLst>
          </p:cNvPr>
          <p:cNvSpPr>
            <a:spLocks noGrp="1"/>
          </p:cNvSpPr>
          <p:nvPr>
            <p:ph type="dt" sz="half" idx="10"/>
          </p:nvPr>
        </p:nvSpPr>
        <p:spPr/>
        <p:txBody>
          <a:bodyPr/>
          <a:lstStyle/>
          <a:p>
            <a:fld id="{567461ED-0360-4130-8263-46FD02DBC9BC}" type="datetimeFigureOut">
              <a:rPr lang="en-US" smtClean="0"/>
              <a:t>11/11/2021</a:t>
            </a:fld>
            <a:endParaRPr lang="en-US"/>
          </a:p>
        </p:txBody>
      </p:sp>
      <p:sp>
        <p:nvSpPr>
          <p:cNvPr id="5" name="Footer Placeholder 4">
            <a:extLst>
              <a:ext uri="{FF2B5EF4-FFF2-40B4-BE49-F238E27FC236}">
                <a16:creationId xmlns:a16="http://schemas.microsoft.com/office/drawing/2014/main" id="{351B0AE8-10BA-420B-9F6D-6F02CADF57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877EF7-4514-4F18-887B-6EE3D19ECE3E}"/>
              </a:ext>
            </a:extLst>
          </p:cNvPr>
          <p:cNvSpPr>
            <a:spLocks noGrp="1"/>
          </p:cNvSpPr>
          <p:nvPr>
            <p:ph type="sldNum" sz="quarter" idx="12"/>
          </p:nvPr>
        </p:nvSpPr>
        <p:spPr/>
        <p:txBody>
          <a:bodyPr/>
          <a:lstStyle/>
          <a:p>
            <a:fld id="{71E56CE9-BC6E-48C5-9CFF-2143A205FA95}" type="slidenum">
              <a:rPr lang="en-US" smtClean="0"/>
              <a:t>‹#›</a:t>
            </a:fld>
            <a:endParaRPr lang="en-US"/>
          </a:p>
        </p:txBody>
      </p:sp>
    </p:spTree>
    <p:extLst>
      <p:ext uri="{BB962C8B-B14F-4D97-AF65-F5344CB8AC3E}">
        <p14:creationId xmlns:p14="http://schemas.microsoft.com/office/powerpoint/2010/main" val="4096417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087673-C08B-46C1-ABF6-4CD4BBC505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CE0C82-C5E0-4361-9735-465204F18E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C90A3B-D42B-485D-8981-627AC35C0C3C}"/>
              </a:ext>
            </a:extLst>
          </p:cNvPr>
          <p:cNvSpPr>
            <a:spLocks noGrp="1"/>
          </p:cNvSpPr>
          <p:nvPr>
            <p:ph type="dt" sz="half" idx="10"/>
          </p:nvPr>
        </p:nvSpPr>
        <p:spPr/>
        <p:txBody>
          <a:bodyPr/>
          <a:lstStyle/>
          <a:p>
            <a:fld id="{567461ED-0360-4130-8263-46FD02DBC9BC}" type="datetimeFigureOut">
              <a:rPr lang="en-US" smtClean="0"/>
              <a:t>11/11/2021</a:t>
            </a:fld>
            <a:endParaRPr lang="en-US"/>
          </a:p>
        </p:txBody>
      </p:sp>
      <p:sp>
        <p:nvSpPr>
          <p:cNvPr id="5" name="Footer Placeholder 4">
            <a:extLst>
              <a:ext uri="{FF2B5EF4-FFF2-40B4-BE49-F238E27FC236}">
                <a16:creationId xmlns:a16="http://schemas.microsoft.com/office/drawing/2014/main" id="{07528424-6176-494B-9538-7DD68C5AEA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148934-86C6-4316-B11A-DF904A7CC378}"/>
              </a:ext>
            </a:extLst>
          </p:cNvPr>
          <p:cNvSpPr>
            <a:spLocks noGrp="1"/>
          </p:cNvSpPr>
          <p:nvPr>
            <p:ph type="sldNum" sz="quarter" idx="12"/>
          </p:nvPr>
        </p:nvSpPr>
        <p:spPr/>
        <p:txBody>
          <a:bodyPr/>
          <a:lstStyle/>
          <a:p>
            <a:fld id="{71E56CE9-BC6E-48C5-9CFF-2143A205FA95}" type="slidenum">
              <a:rPr lang="en-US" smtClean="0"/>
              <a:t>‹#›</a:t>
            </a:fld>
            <a:endParaRPr lang="en-US"/>
          </a:p>
        </p:txBody>
      </p:sp>
    </p:spTree>
    <p:extLst>
      <p:ext uri="{BB962C8B-B14F-4D97-AF65-F5344CB8AC3E}">
        <p14:creationId xmlns:p14="http://schemas.microsoft.com/office/powerpoint/2010/main" val="1977783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46AF8-FBEA-4F8C-9809-F6069C1127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4C5240-0EC0-4D5E-995E-2240949217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0ABE25-22CC-4D07-AF06-6A0DF8F000AE}"/>
              </a:ext>
            </a:extLst>
          </p:cNvPr>
          <p:cNvSpPr>
            <a:spLocks noGrp="1"/>
          </p:cNvSpPr>
          <p:nvPr>
            <p:ph type="dt" sz="half" idx="10"/>
          </p:nvPr>
        </p:nvSpPr>
        <p:spPr/>
        <p:txBody>
          <a:bodyPr/>
          <a:lstStyle/>
          <a:p>
            <a:fld id="{567461ED-0360-4130-8263-46FD02DBC9BC}" type="datetimeFigureOut">
              <a:rPr lang="en-US" smtClean="0"/>
              <a:t>11/11/2021</a:t>
            </a:fld>
            <a:endParaRPr lang="en-US"/>
          </a:p>
        </p:txBody>
      </p:sp>
      <p:sp>
        <p:nvSpPr>
          <p:cNvPr id="5" name="Footer Placeholder 4">
            <a:extLst>
              <a:ext uri="{FF2B5EF4-FFF2-40B4-BE49-F238E27FC236}">
                <a16:creationId xmlns:a16="http://schemas.microsoft.com/office/drawing/2014/main" id="{1074C365-DDB8-45F3-B322-91180E809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F28A87-ABAF-4ABF-9FAE-86625FB207B9}"/>
              </a:ext>
            </a:extLst>
          </p:cNvPr>
          <p:cNvSpPr>
            <a:spLocks noGrp="1"/>
          </p:cNvSpPr>
          <p:nvPr>
            <p:ph type="sldNum" sz="quarter" idx="12"/>
          </p:nvPr>
        </p:nvSpPr>
        <p:spPr/>
        <p:txBody>
          <a:bodyPr/>
          <a:lstStyle/>
          <a:p>
            <a:fld id="{71E56CE9-BC6E-48C5-9CFF-2143A205FA95}" type="slidenum">
              <a:rPr lang="en-US" smtClean="0"/>
              <a:t>‹#›</a:t>
            </a:fld>
            <a:endParaRPr lang="en-US"/>
          </a:p>
        </p:txBody>
      </p:sp>
    </p:spTree>
    <p:extLst>
      <p:ext uri="{BB962C8B-B14F-4D97-AF65-F5344CB8AC3E}">
        <p14:creationId xmlns:p14="http://schemas.microsoft.com/office/powerpoint/2010/main" val="3135011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A1F35-B5D8-4850-A499-5A21DA17C5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5C966C-5B8D-44E3-AE6D-6B82D332CD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1EE4A9-D00F-4BA9-BC19-C40FA5745EF1}"/>
              </a:ext>
            </a:extLst>
          </p:cNvPr>
          <p:cNvSpPr>
            <a:spLocks noGrp="1"/>
          </p:cNvSpPr>
          <p:nvPr>
            <p:ph type="dt" sz="half" idx="10"/>
          </p:nvPr>
        </p:nvSpPr>
        <p:spPr/>
        <p:txBody>
          <a:bodyPr/>
          <a:lstStyle/>
          <a:p>
            <a:fld id="{567461ED-0360-4130-8263-46FD02DBC9BC}" type="datetimeFigureOut">
              <a:rPr lang="en-US" smtClean="0"/>
              <a:t>11/11/2021</a:t>
            </a:fld>
            <a:endParaRPr lang="en-US"/>
          </a:p>
        </p:txBody>
      </p:sp>
      <p:sp>
        <p:nvSpPr>
          <p:cNvPr id="5" name="Footer Placeholder 4">
            <a:extLst>
              <a:ext uri="{FF2B5EF4-FFF2-40B4-BE49-F238E27FC236}">
                <a16:creationId xmlns:a16="http://schemas.microsoft.com/office/drawing/2014/main" id="{B6084A81-56EE-4BB8-A392-652C46A3B5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D6A435-9B53-418B-BACD-E72EC72D9B55}"/>
              </a:ext>
            </a:extLst>
          </p:cNvPr>
          <p:cNvSpPr>
            <a:spLocks noGrp="1"/>
          </p:cNvSpPr>
          <p:nvPr>
            <p:ph type="sldNum" sz="quarter" idx="12"/>
          </p:nvPr>
        </p:nvSpPr>
        <p:spPr/>
        <p:txBody>
          <a:bodyPr/>
          <a:lstStyle/>
          <a:p>
            <a:fld id="{71E56CE9-BC6E-48C5-9CFF-2143A205FA95}" type="slidenum">
              <a:rPr lang="en-US" smtClean="0"/>
              <a:t>‹#›</a:t>
            </a:fld>
            <a:endParaRPr lang="en-US"/>
          </a:p>
        </p:txBody>
      </p:sp>
    </p:spTree>
    <p:extLst>
      <p:ext uri="{BB962C8B-B14F-4D97-AF65-F5344CB8AC3E}">
        <p14:creationId xmlns:p14="http://schemas.microsoft.com/office/powerpoint/2010/main" val="1046765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E4D72-8FBE-4B15-96BC-83D62FB94F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E16638-B8F1-403C-9180-33358969BF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B0A9EE-23AA-42C1-98D0-940CFBFB05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8660AC-646C-4B8C-957F-E25CE17E09BA}"/>
              </a:ext>
            </a:extLst>
          </p:cNvPr>
          <p:cNvSpPr>
            <a:spLocks noGrp="1"/>
          </p:cNvSpPr>
          <p:nvPr>
            <p:ph type="dt" sz="half" idx="10"/>
          </p:nvPr>
        </p:nvSpPr>
        <p:spPr/>
        <p:txBody>
          <a:bodyPr/>
          <a:lstStyle/>
          <a:p>
            <a:fld id="{567461ED-0360-4130-8263-46FD02DBC9BC}" type="datetimeFigureOut">
              <a:rPr lang="en-US" smtClean="0"/>
              <a:t>11/11/2021</a:t>
            </a:fld>
            <a:endParaRPr lang="en-US"/>
          </a:p>
        </p:txBody>
      </p:sp>
      <p:sp>
        <p:nvSpPr>
          <p:cNvPr id="6" name="Footer Placeholder 5">
            <a:extLst>
              <a:ext uri="{FF2B5EF4-FFF2-40B4-BE49-F238E27FC236}">
                <a16:creationId xmlns:a16="http://schemas.microsoft.com/office/drawing/2014/main" id="{1D3E7109-0979-4FFD-9FEF-791A40BDC6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144614-481F-4574-94B8-41241DB8D476}"/>
              </a:ext>
            </a:extLst>
          </p:cNvPr>
          <p:cNvSpPr>
            <a:spLocks noGrp="1"/>
          </p:cNvSpPr>
          <p:nvPr>
            <p:ph type="sldNum" sz="quarter" idx="12"/>
          </p:nvPr>
        </p:nvSpPr>
        <p:spPr/>
        <p:txBody>
          <a:bodyPr/>
          <a:lstStyle/>
          <a:p>
            <a:fld id="{71E56CE9-BC6E-48C5-9CFF-2143A205FA95}" type="slidenum">
              <a:rPr lang="en-US" smtClean="0"/>
              <a:t>‹#›</a:t>
            </a:fld>
            <a:endParaRPr lang="en-US"/>
          </a:p>
        </p:txBody>
      </p:sp>
    </p:spTree>
    <p:extLst>
      <p:ext uri="{BB962C8B-B14F-4D97-AF65-F5344CB8AC3E}">
        <p14:creationId xmlns:p14="http://schemas.microsoft.com/office/powerpoint/2010/main" val="4004000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4FDFC-5B6A-401B-B03D-35763B7726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9E271D-63FA-4361-ACDD-08050765E4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78C7F2-1536-42A4-82D5-3D519B15AF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0D898D-C3A3-4520-8B1B-E8FD6C6FD3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436608-871E-41FC-9E70-F08F66ED4B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14D31F-1AFE-4A6E-93A6-B8A816DF91BE}"/>
              </a:ext>
            </a:extLst>
          </p:cNvPr>
          <p:cNvSpPr>
            <a:spLocks noGrp="1"/>
          </p:cNvSpPr>
          <p:nvPr>
            <p:ph type="dt" sz="half" idx="10"/>
          </p:nvPr>
        </p:nvSpPr>
        <p:spPr/>
        <p:txBody>
          <a:bodyPr/>
          <a:lstStyle/>
          <a:p>
            <a:fld id="{567461ED-0360-4130-8263-46FD02DBC9BC}" type="datetimeFigureOut">
              <a:rPr lang="en-US" smtClean="0"/>
              <a:t>11/11/2021</a:t>
            </a:fld>
            <a:endParaRPr lang="en-US"/>
          </a:p>
        </p:txBody>
      </p:sp>
      <p:sp>
        <p:nvSpPr>
          <p:cNvPr id="8" name="Footer Placeholder 7">
            <a:extLst>
              <a:ext uri="{FF2B5EF4-FFF2-40B4-BE49-F238E27FC236}">
                <a16:creationId xmlns:a16="http://schemas.microsoft.com/office/drawing/2014/main" id="{CD52B7B7-5289-4C39-9833-C394CBCE8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B9BB31-9385-4704-AF75-87C40D810295}"/>
              </a:ext>
            </a:extLst>
          </p:cNvPr>
          <p:cNvSpPr>
            <a:spLocks noGrp="1"/>
          </p:cNvSpPr>
          <p:nvPr>
            <p:ph type="sldNum" sz="quarter" idx="12"/>
          </p:nvPr>
        </p:nvSpPr>
        <p:spPr/>
        <p:txBody>
          <a:bodyPr/>
          <a:lstStyle/>
          <a:p>
            <a:fld id="{71E56CE9-BC6E-48C5-9CFF-2143A205FA95}" type="slidenum">
              <a:rPr lang="en-US" smtClean="0"/>
              <a:t>‹#›</a:t>
            </a:fld>
            <a:endParaRPr lang="en-US"/>
          </a:p>
        </p:txBody>
      </p:sp>
    </p:spTree>
    <p:extLst>
      <p:ext uri="{BB962C8B-B14F-4D97-AF65-F5344CB8AC3E}">
        <p14:creationId xmlns:p14="http://schemas.microsoft.com/office/powerpoint/2010/main" val="3682308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0E906-5599-4B03-BCCB-FCB56FE528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7FC159-4720-4B20-919A-E0F40AD54F3F}"/>
              </a:ext>
            </a:extLst>
          </p:cNvPr>
          <p:cNvSpPr>
            <a:spLocks noGrp="1"/>
          </p:cNvSpPr>
          <p:nvPr>
            <p:ph type="dt" sz="half" idx="10"/>
          </p:nvPr>
        </p:nvSpPr>
        <p:spPr/>
        <p:txBody>
          <a:bodyPr/>
          <a:lstStyle/>
          <a:p>
            <a:fld id="{567461ED-0360-4130-8263-46FD02DBC9BC}" type="datetimeFigureOut">
              <a:rPr lang="en-US" smtClean="0"/>
              <a:t>11/11/2021</a:t>
            </a:fld>
            <a:endParaRPr lang="en-US"/>
          </a:p>
        </p:txBody>
      </p:sp>
      <p:sp>
        <p:nvSpPr>
          <p:cNvPr id="4" name="Footer Placeholder 3">
            <a:extLst>
              <a:ext uri="{FF2B5EF4-FFF2-40B4-BE49-F238E27FC236}">
                <a16:creationId xmlns:a16="http://schemas.microsoft.com/office/drawing/2014/main" id="{F07B4E96-322C-49D3-AE20-1D2CA6AF43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A910A9-AEC7-4E39-9C81-315326E5FD35}"/>
              </a:ext>
            </a:extLst>
          </p:cNvPr>
          <p:cNvSpPr>
            <a:spLocks noGrp="1"/>
          </p:cNvSpPr>
          <p:nvPr>
            <p:ph type="sldNum" sz="quarter" idx="12"/>
          </p:nvPr>
        </p:nvSpPr>
        <p:spPr/>
        <p:txBody>
          <a:bodyPr/>
          <a:lstStyle/>
          <a:p>
            <a:fld id="{71E56CE9-BC6E-48C5-9CFF-2143A205FA95}" type="slidenum">
              <a:rPr lang="en-US" smtClean="0"/>
              <a:t>‹#›</a:t>
            </a:fld>
            <a:endParaRPr lang="en-US"/>
          </a:p>
        </p:txBody>
      </p:sp>
    </p:spTree>
    <p:extLst>
      <p:ext uri="{BB962C8B-B14F-4D97-AF65-F5344CB8AC3E}">
        <p14:creationId xmlns:p14="http://schemas.microsoft.com/office/powerpoint/2010/main" val="2474857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66663C-8278-457B-9AE8-CB7DE48BF5E1}"/>
              </a:ext>
            </a:extLst>
          </p:cNvPr>
          <p:cNvSpPr>
            <a:spLocks noGrp="1"/>
          </p:cNvSpPr>
          <p:nvPr>
            <p:ph type="dt" sz="half" idx="10"/>
          </p:nvPr>
        </p:nvSpPr>
        <p:spPr/>
        <p:txBody>
          <a:bodyPr/>
          <a:lstStyle/>
          <a:p>
            <a:fld id="{567461ED-0360-4130-8263-46FD02DBC9BC}" type="datetimeFigureOut">
              <a:rPr lang="en-US" smtClean="0"/>
              <a:t>11/11/2021</a:t>
            </a:fld>
            <a:endParaRPr lang="en-US"/>
          </a:p>
        </p:txBody>
      </p:sp>
      <p:sp>
        <p:nvSpPr>
          <p:cNvPr id="3" name="Footer Placeholder 2">
            <a:extLst>
              <a:ext uri="{FF2B5EF4-FFF2-40B4-BE49-F238E27FC236}">
                <a16:creationId xmlns:a16="http://schemas.microsoft.com/office/drawing/2014/main" id="{26CA6B12-EB25-4646-A487-D81BF1345B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87EBD5-D909-4554-A096-0BABC4341146}"/>
              </a:ext>
            </a:extLst>
          </p:cNvPr>
          <p:cNvSpPr>
            <a:spLocks noGrp="1"/>
          </p:cNvSpPr>
          <p:nvPr>
            <p:ph type="sldNum" sz="quarter" idx="12"/>
          </p:nvPr>
        </p:nvSpPr>
        <p:spPr/>
        <p:txBody>
          <a:bodyPr/>
          <a:lstStyle/>
          <a:p>
            <a:fld id="{71E56CE9-BC6E-48C5-9CFF-2143A205FA95}" type="slidenum">
              <a:rPr lang="en-US" smtClean="0"/>
              <a:t>‹#›</a:t>
            </a:fld>
            <a:endParaRPr lang="en-US"/>
          </a:p>
        </p:txBody>
      </p:sp>
    </p:spTree>
    <p:extLst>
      <p:ext uri="{BB962C8B-B14F-4D97-AF65-F5344CB8AC3E}">
        <p14:creationId xmlns:p14="http://schemas.microsoft.com/office/powerpoint/2010/main" val="1510022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AB039-AF35-4BFF-85E0-1CDC1FEDA7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751CB3-A7DF-4035-86A0-A04EB0462A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78D7D3-65CA-44B9-9BC8-820449135C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B3C0C7-B46F-468C-950A-DB081252993C}"/>
              </a:ext>
            </a:extLst>
          </p:cNvPr>
          <p:cNvSpPr>
            <a:spLocks noGrp="1"/>
          </p:cNvSpPr>
          <p:nvPr>
            <p:ph type="dt" sz="half" idx="10"/>
          </p:nvPr>
        </p:nvSpPr>
        <p:spPr/>
        <p:txBody>
          <a:bodyPr/>
          <a:lstStyle/>
          <a:p>
            <a:fld id="{567461ED-0360-4130-8263-46FD02DBC9BC}" type="datetimeFigureOut">
              <a:rPr lang="en-US" smtClean="0"/>
              <a:t>11/11/2021</a:t>
            </a:fld>
            <a:endParaRPr lang="en-US"/>
          </a:p>
        </p:txBody>
      </p:sp>
      <p:sp>
        <p:nvSpPr>
          <p:cNvPr id="6" name="Footer Placeholder 5">
            <a:extLst>
              <a:ext uri="{FF2B5EF4-FFF2-40B4-BE49-F238E27FC236}">
                <a16:creationId xmlns:a16="http://schemas.microsoft.com/office/drawing/2014/main" id="{3229F669-675F-41C4-95C4-3581A6305B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FEDD8C-5E46-4CDC-95F4-C82CB80FE668}"/>
              </a:ext>
            </a:extLst>
          </p:cNvPr>
          <p:cNvSpPr>
            <a:spLocks noGrp="1"/>
          </p:cNvSpPr>
          <p:nvPr>
            <p:ph type="sldNum" sz="quarter" idx="12"/>
          </p:nvPr>
        </p:nvSpPr>
        <p:spPr/>
        <p:txBody>
          <a:bodyPr/>
          <a:lstStyle/>
          <a:p>
            <a:fld id="{71E56CE9-BC6E-48C5-9CFF-2143A205FA95}" type="slidenum">
              <a:rPr lang="en-US" smtClean="0"/>
              <a:t>‹#›</a:t>
            </a:fld>
            <a:endParaRPr lang="en-US"/>
          </a:p>
        </p:txBody>
      </p:sp>
    </p:spTree>
    <p:extLst>
      <p:ext uri="{BB962C8B-B14F-4D97-AF65-F5344CB8AC3E}">
        <p14:creationId xmlns:p14="http://schemas.microsoft.com/office/powerpoint/2010/main" val="1272974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AB0A2-7252-4FFB-9D88-588D5937F0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A4957A-87A6-47ED-92AF-FE5DCAFB9F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F947AE-F337-4DE4-9A4B-59125F4101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E579F0-33F6-47B7-96C2-0A5085F5B30F}"/>
              </a:ext>
            </a:extLst>
          </p:cNvPr>
          <p:cNvSpPr>
            <a:spLocks noGrp="1"/>
          </p:cNvSpPr>
          <p:nvPr>
            <p:ph type="dt" sz="half" idx="10"/>
          </p:nvPr>
        </p:nvSpPr>
        <p:spPr/>
        <p:txBody>
          <a:bodyPr/>
          <a:lstStyle/>
          <a:p>
            <a:fld id="{567461ED-0360-4130-8263-46FD02DBC9BC}" type="datetimeFigureOut">
              <a:rPr lang="en-US" smtClean="0"/>
              <a:t>11/11/2021</a:t>
            </a:fld>
            <a:endParaRPr lang="en-US"/>
          </a:p>
        </p:txBody>
      </p:sp>
      <p:sp>
        <p:nvSpPr>
          <p:cNvPr id="6" name="Footer Placeholder 5">
            <a:extLst>
              <a:ext uri="{FF2B5EF4-FFF2-40B4-BE49-F238E27FC236}">
                <a16:creationId xmlns:a16="http://schemas.microsoft.com/office/drawing/2014/main" id="{5449AD21-2FA5-4883-B404-4257248FC5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25F940-24F4-47BC-938C-4E3F160F6934}"/>
              </a:ext>
            </a:extLst>
          </p:cNvPr>
          <p:cNvSpPr>
            <a:spLocks noGrp="1"/>
          </p:cNvSpPr>
          <p:nvPr>
            <p:ph type="sldNum" sz="quarter" idx="12"/>
          </p:nvPr>
        </p:nvSpPr>
        <p:spPr/>
        <p:txBody>
          <a:bodyPr/>
          <a:lstStyle/>
          <a:p>
            <a:fld id="{71E56CE9-BC6E-48C5-9CFF-2143A205FA95}" type="slidenum">
              <a:rPr lang="en-US" smtClean="0"/>
              <a:t>‹#›</a:t>
            </a:fld>
            <a:endParaRPr lang="en-US"/>
          </a:p>
        </p:txBody>
      </p:sp>
    </p:spTree>
    <p:extLst>
      <p:ext uri="{BB962C8B-B14F-4D97-AF65-F5344CB8AC3E}">
        <p14:creationId xmlns:p14="http://schemas.microsoft.com/office/powerpoint/2010/main" val="3408103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7EB9E4-FB36-419D-B113-AE3991D8D3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C493AA-BCE0-4434-AA2D-BB63EF9EAF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9E92F1-EF45-4423-9349-BA729465B1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7461ED-0360-4130-8263-46FD02DBC9BC}" type="datetimeFigureOut">
              <a:rPr lang="en-US" smtClean="0"/>
              <a:t>11/11/2021</a:t>
            </a:fld>
            <a:endParaRPr lang="en-US"/>
          </a:p>
        </p:txBody>
      </p:sp>
      <p:sp>
        <p:nvSpPr>
          <p:cNvPr id="5" name="Footer Placeholder 4">
            <a:extLst>
              <a:ext uri="{FF2B5EF4-FFF2-40B4-BE49-F238E27FC236}">
                <a16:creationId xmlns:a16="http://schemas.microsoft.com/office/drawing/2014/main" id="{262552CE-2A86-4EE5-8287-95D5A998C1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7A6BD6-C4E8-4267-BD14-626EC0EE05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E56CE9-BC6E-48C5-9CFF-2143A205FA95}" type="slidenum">
              <a:rPr lang="en-US" smtClean="0"/>
              <a:t>‹#›</a:t>
            </a:fld>
            <a:endParaRPr lang="en-US"/>
          </a:p>
        </p:txBody>
      </p:sp>
    </p:spTree>
    <p:extLst>
      <p:ext uri="{BB962C8B-B14F-4D97-AF65-F5344CB8AC3E}">
        <p14:creationId xmlns:p14="http://schemas.microsoft.com/office/powerpoint/2010/main" val="2094302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owardsdatascience.com/ai-and-ethics-7d860c7f352d"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medicalethicist.net/Thesis3.doc"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people.tamu.edu/~g-varner/bioethics/ethicaltheory/kantsfourexamples.html"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slideplayer.com/slide/14053938/"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researchgate.net/publication/284338562_When_and_why_people_don't_accept_cheating_Self-transcendence_values_social_responsibility_mastery_goals_and_attitudes_towards_cheating"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lcubbison.pressbooks.com/chapter/core-202-ethical-reasoning/"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s://plato.stanford.edu/entries/persons-means/"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hyperlink" Target="https://en.wikipedia.org/wiki/Golden_Rule" TargetMode="External"/><Relationship Id="rId1" Type="http://schemas.openxmlformats.org/officeDocument/2006/relationships/slideLayout" Target="../slideLayouts/slideLayout2.xml"/><Relationship Id="rId4" Type="http://schemas.openxmlformats.org/officeDocument/2006/relationships/hyperlink" Target="https://www.goldenruleproject.or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From_each_according_to_his_ability,_to_each_according_to_his_needs" TargetMode="External"/><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justwatch.com/us/tv-show/line-of-duty" TargetMode="External"/><Relationship Id="rId2" Type="http://schemas.openxmlformats.org/officeDocument/2006/relationships/hyperlink" Target="https://www.bbc.co.uk/ethics/introduction/duty_1.shtml" TargetMode="External"/><Relationship Id="rId1" Type="http://schemas.openxmlformats.org/officeDocument/2006/relationships/slideLayout" Target="../slideLayouts/slideLayout2.xml"/><Relationship Id="rId5" Type="http://schemas.openxmlformats.org/officeDocument/2006/relationships/hyperlink" Target="https://www.nytimes.com/2019/09/02/opinion/should-work-be-passion-or-duty.html" TargetMode="Externa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hyperlink" Target="https://officevibe.com/blog/employee-autonomy-workplace"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mvorganizing.org/what-are-the-prima-facie-duties-according-to-wd-ross/"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s://www.lecturesbureau.gr/1/prima-facie-duties-lou-marinoff-1449/?lang=en"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longwoods.com/content/17389/law-and-governance/clinicians-duty-to-care-a-kantian-analysis"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https://www.kitces.com/blog/the-15-fiduciary-duties-to-clients-that-cfp-professionals-must-comply-with/"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finance-notes.com/10-examples-of-business-ethics-and-why-they-are-important-for-your-business/" TargetMode="External"/><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slidegeeks.com/business/product/ethical-standards-governance-ppt-powerpoint-presentation-summary-example-cpb"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lcubbison.pressbooks.com/chapter/core-202-ethical-reasoning/" TargetMode="External"/><Relationship Id="rId1" Type="http://schemas.openxmlformats.org/officeDocument/2006/relationships/slideLayout" Target="../slideLayouts/slideLayout2.xml"/><Relationship Id="rId4" Type="http://schemas.openxmlformats.org/officeDocument/2006/relationships/hyperlink" Target="https://k12.libretexts.org/Bookshelves/Philosophy/08%3A_Chapter_8/8.05%3A_Section_5-"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theelectricagora.com/2015/11/04/a-discussion-on-moral-intuition/" TargetMode="External"/><Relationship Id="rId2" Type="http://schemas.openxmlformats.org/officeDocument/2006/relationships/hyperlink" Target="https://epublications.marquette.edu/cgi/viewcontent.cgi?referer=https://www.google.com/&amp;httpsredir=1&amp;article=1380&amp;context=phil_fac"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hyperlink" Target="https://scholarship.law.nd.edu/cgi/viewcontent.cgi?article=1855&amp;context=law_faculty_scholarshi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cholarworks.gvsu.edu/cgi/viewcontent.cgi?article=1116&amp;context=orpc"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bbc.com/news/magazine-2390291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library.oapen.org/bitstream/handle/20.500.12657/30072/650028.pdf?sequence=1&amp;isAllowed=y" TargetMode="External"/><Relationship Id="rId1" Type="http://schemas.openxmlformats.org/officeDocument/2006/relationships/slideLayout" Target="../slideLayouts/slideLayout2.xml"/><Relationship Id="rId4" Type="http://schemas.openxmlformats.org/officeDocument/2006/relationships/hyperlink" Target="https://www.theguardian.com/commentisfree/belief/2014/jan/20/rousseau-compassionate-intense-relevant-philosopher"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earlymoderntexts.com/assets/pdfs/kant1785.pdf"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britannica.com/topic/categorical-imperative" TargetMode="External"/><Relationship Id="rId1" Type="http://schemas.openxmlformats.org/officeDocument/2006/relationships/slideLayout" Target="../slideLayouts/slideLayout2.xml"/><Relationship Id="rId4" Type="http://schemas.openxmlformats.org/officeDocument/2006/relationships/hyperlink" Target="https://slidetodoc.com/ethics-theory-and-business-practice-3-2-kantia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person, posing, slope&#10;&#10;Description automatically generated">
            <a:extLst>
              <a:ext uri="{FF2B5EF4-FFF2-40B4-BE49-F238E27FC236}">
                <a16:creationId xmlns:a16="http://schemas.microsoft.com/office/drawing/2014/main" id="{0A96A6AC-2566-4616-97E6-679CFA236B7C}"/>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7556"/>
          <a:stretch/>
        </p:blipFill>
        <p:spPr>
          <a:xfrm>
            <a:off x="20" y="1"/>
            <a:ext cx="12191980" cy="6857999"/>
          </a:xfrm>
          <a:prstGeom prst="rect">
            <a:avLst/>
          </a:prstGeom>
        </p:spPr>
      </p:pic>
      <p:sp>
        <p:nvSpPr>
          <p:cNvPr id="2" name="Title 1">
            <a:extLst>
              <a:ext uri="{FF2B5EF4-FFF2-40B4-BE49-F238E27FC236}">
                <a16:creationId xmlns:a16="http://schemas.microsoft.com/office/drawing/2014/main" id="{933B7168-EBB4-4765-82B0-E2E06B085FCD}"/>
              </a:ext>
            </a:extLst>
          </p:cNvPr>
          <p:cNvSpPr>
            <a:spLocks noGrp="1"/>
          </p:cNvSpPr>
          <p:nvPr>
            <p:ph type="ctrTitle"/>
          </p:nvPr>
        </p:nvSpPr>
        <p:spPr>
          <a:xfrm>
            <a:off x="1524000" y="1122362"/>
            <a:ext cx="9144000" cy="2900518"/>
          </a:xfrm>
        </p:spPr>
        <p:txBody>
          <a:bodyPr>
            <a:normAutofit/>
          </a:bodyPr>
          <a:lstStyle/>
          <a:p>
            <a:r>
              <a:rPr lang="en-CA">
                <a:solidFill>
                  <a:srgbClr val="FFFFFF"/>
                </a:solidFill>
              </a:rPr>
              <a:t>Duty</a:t>
            </a:r>
            <a:endParaRPr lang="en-US">
              <a:solidFill>
                <a:srgbClr val="FFFFFF"/>
              </a:solidFill>
            </a:endParaRPr>
          </a:p>
        </p:txBody>
      </p:sp>
      <p:sp>
        <p:nvSpPr>
          <p:cNvPr id="3" name="Subtitle 2">
            <a:extLst>
              <a:ext uri="{FF2B5EF4-FFF2-40B4-BE49-F238E27FC236}">
                <a16:creationId xmlns:a16="http://schemas.microsoft.com/office/drawing/2014/main" id="{40BD9209-902C-43DC-A6E0-6972DD24B256}"/>
              </a:ext>
            </a:extLst>
          </p:cNvPr>
          <p:cNvSpPr>
            <a:spLocks noGrp="1"/>
          </p:cNvSpPr>
          <p:nvPr>
            <p:ph type="subTitle" idx="1"/>
          </p:nvPr>
        </p:nvSpPr>
        <p:spPr>
          <a:xfrm>
            <a:off x="1524000" y="4159404"/>
            <a:ext cx="9144000" cy="1098395"/>
          </a:xfrm>
        </p:spPr>
        <p:txBody>
          <a:bodyPr>
            <a:normAutofit/>
          </a:bodyPr>
          <a:lstStyle/>
          <a:p>
            <a:r>
              <a:rPr lang="en-CA">
                <a:solidFill>
                  <a:srgbClr val="FFFFFF"/>
                </a:solidFill>
              </a:rPr>
              <a:t>Stephen Downes</a:t>
            </a:r>
          </a:p>
          <a:p>
            <a:r>
              <a:rPr lang="en-CA">
                <a:solidFill>
                  <a:srgbClr val="FFFFFF"/>
                </a:solidFill>
              </a:rPr>
              <a:t>November 11, 2021</a:t>
            </a:r>
            <a:endParaRPr lang="en-US">
              <a:solidFill>
                <a:srgbClr val="FFFFFF"/>
              </a:solidFill>
            </a:endParaRPr>
          </a:p>
        </p:txBody>
      </p:sp>
    </p:spTree>
    <p:extLst>
      <p:ext uri="{BB962C8B-B14F-4D97-AF65-F5344CB8AC3E}">
        <p14:creationId xmlns:p14="http://schemas.microsoft.com/office/powerpoint/2010/main" val="80316108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6787B-1BB9-4D94-827F-D3B9A8869932}"/>
              </a:ext>
            </a:extLst>
          </p:cNvPr>
          <p:cNvSpPr>
            <a:spLocks noGrp="1"/>
          </p:cNvSpPr>
          <p:nvPr>
            <p:ph type="title"/>
          </p:nvPr>
        </p:nvSpPr>
        <p:spPr/>
        <p:txBody>
          <a:bodyPr/>
          <a:lstStyle/>
          <a:p>
            <a:r>
              <a:rPr lang="en-CA" dirty="0"/>
              <a:t>Additional Versions of the CI</a:t>
            </a:r>
            <a:endParaRPr lang="en-US" dirty="0"/>
          </a:p>
        </p:txBody>
      </p:sp>
      <p:sp>
        <p:nvSpPr>
          <p:cNvPr id="3" name="Content Placeholder 2">
            <a:extLst>
              <a:ext uri="{FF2B5EF4-FFF2-40B4-BE49-F238E27FC236}">
                <a16:creationId xmlns:a16="http://schemas.microsoft.com/office/drawing/2014/main" id="{552A585E-AC7F-47F9-B4E8-E29BA8F36E90}"/>
              </a:ext>
            </a:extLst>
          </p:cNvPr>
          <p:cNvSpPr>
            <a:spLocks noGrp="1"/>
          </p:cNvSpPr>
          <p:nvPr>
            <p:ph idx="1"/>
          </p:nvPr>
        </p:nvSpPr>
        <p:spPr>
          <a:xfrm>
            <a:off x="4755776" y="1825625"/>
            <a:ext cx="6598024" cy="4351338"/>
          </a:xfrm>
        </p:spPr>
        <p:txBody>
          <a:bodyPr/>
          <a:lstStyle/>
          <a:p>
            <a:r>
              <a:rPr lang="en-CA" dirty="0"/>
              <a:t>“Act only according to the maxim by which you can at the same time will that it would become a universal law of nature.”</a:t>
            </a:r>
          </a:p>
          <a:p>
            <a:r>
              <a:rPr lang="en-CA" dirty="0"/>
              <a:t>“Act as to treat humanity, whether in your own person or in that of any other, in every case as an end and never merely as a means”</a:t>
            </a:r>
          </a:p>
          <a:p>
            <a:r>
              <a:rPr lang="en-CA" dirty="0"/>
              <a:t>“Act that your will can regard itself at the same time as making universal law through its maxims.”</a:t>
            </a:r>
          </a:p>
          <a:p>
            <a:endParaRPr lang="en-US" dirty="0"/>
          </a:p>
        </p:txBody>
      </p:sp>
      <p:pic>
        <p:nvPicPr>
          <p:cNvPr id="7" name="Picture 6" descr="Diagram&#10;&#10;Description automatically generated">
            <a:extLst>
              <a:ext uri="{FF2B5EF4-FFF2-40B4-BE49-F238E27FC236}">
                <a16:creationId xmlns:a16="http://schemas.microsoft.com/office/drawing/2014/main" id="{6E6B3B10-4116-42C1-B640-8972268907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490" y="1692882"/>
            <a:ext cx="4119059" cy="4496263"/>
          </a:xfrm>
          <a:prstGeom prst="rect">
            <a:avLst/>
          </a:prstGeom>
        </p:spPr>
      </p:pic>
      <p:sp>
        <p:nvSpPr>
          <p:cNvPr id="9" name="TextBox 8">
            <a:extLst>
              <a:ext uri="{FF2B5EF4-FFF2-40B4-BE49-F238E27FC236}">
                <a16:creationId xmlns:a16="http://schemas.microsoft.com/office/drawing/2014/main" id="{56671C32-BB4C-4990-BFC5-167399FB5A9A}"/>
              </a:ext>
            </a:extLst>
          </p:cNvPr>
          <p:cNvSpPr txBox="1"/>
          <p:nvPr/>
        </p:nvSpPr>
        <p:spPr>
          <a:xfrm>
            <a:off x="319044" y="6176963"/>
            <a:ext cx="6096000" cy="369332"/>
          </a:xfrm>
          <a:prstGeom prst="rect">
            <a:avLst/>
          </a:prstGeom>
          <a:noFill/>
        </p:spPr>
        <p:txBody>
          <a:bodyPr wrap="square">
            <a:spAutoFit/>
          </a:bodyPr>
          <a:lstStyle/>
          <a:p>
            <a:r>
              <a:rPr lang="en-US" dirty="0">
                <a:hlinkClick r:id="rId3"/>
              </a:rPr>
              <a:t>https://towardsdatascience.com/ai-and-ethics-7d860c7f352d</a:t>
            </a:r>
            <a:r>
              <a:rPr lang="en-US" dirty="0"/>
              <a:t> </a:t>
            </a:r>
          </a:p>
        </p:txBody>
      </p:sp>
    </p:spTree>
    <p:extLst>
      <p:ext uri="{BB962C8B-B14F-4D97-AF65-F5344CB8AC3E}">
        <p14:creationId xmlns:p14="http://schemas.microsoft.com/office/powerpoint/2010/main" val="910636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A3FEB-98D6-4585-A8A3-CC5B3C804A90}"/>
              </a:ext>
            </a:extLst>
          </p:cNvPr>
          <p:cNvSpPr>
            <a:spLocks noGrp="1"/>
          </p:cNvSpPr>
          <p:nvPr>
            <p:ph type="title"/>
          </p:nvPr>
        </p:nvSpPr>
        <p:spPr/>
        <p:txBody>
          <a:bodyPr/>
          <a:lstStyle/>
          <a:p>
            <a:r>
              <a:rPr lang="en-CA" dirty="0"/>
              <a:t>Contradiction</a:t>
            </a:r>
            <a:endParaRPr lang="en-US" dirty="0"/>
          </a:p>
        </p:txBody>
      </p:sp>
      <p:sp>
        <p:nvSpPr>
          <p:cNvPr id="3" name="Content Placeholder 2">
            <a:extLst>
              <a:ext uri="{FF2B5EF4-FFF2-40B4-BE49-F238E27FC236}">
                <a16:creationId xmlns:a16="http://schemas.microsoft.com/office/drawing/2014/main" id="{78A115A6-F3E5-43A7-9072-B47FAD03C02F}"/>
              </a:ext>
            </a:extLst>
          </p:cNvPr>
          <p:cNvSpPr>
            <a:spLocks noGrp="1"/>
          </p:cNvSpPr>
          <p:nvPr>
            <p:ph idx="1"/>
          </p:nvPr>
        </p:nvSpPr>
        <p:spPr/>
        <p:txBody>
          <a:bodyPr/>
          <a:lstStyle/>
          <a:p>
            <a:r>
              <a:rPr lang="en-CA" dirty="0"/>
              <a:t>What would </a:t>
            </a:r>
            <a:r>
              <a:rPr lang="en-CA" i="1" dirty="0"/>
              <a:t>prevent</a:t>
            </a:r>
            <a:r>
              <a:rPr lang="en-CA" dirty="0"/>
              <a:t> something from becoming a universal law?</a:t>
            </a:r>
          </a:p>
          <a:p>
            <a:pPr lvl="1"/>
            <a:r>
              <a:rPr lang="en-CA" dirty="0"/>
              <a:t>logical contradiction?</a:t>
            </a:r>
          </a:p>
          <a:p>
            <a:pPr lvl="1"/>
            <a:r>
              <a:rPr lang="en-CA" dirty="0"/>
              <a:t>teleological contradiction (contrary to a purposeful and organized system of nature)?</a:t>
            </a:r>
          </a:p>
          <a:p>
            <a:pPr lvl="1"/>
            <a:r>
              <a:rPr lang="en-CA" dirty="0"/>
              <a:t>practical contradiction (would be ineffective for achieving my purpose if everybody did it)?</a:t>
            </a:r>
          </a:p>
          <a:p>
            <a:endParaRPr lang="en-US" dirty="0"/>
          </a:p>
        </p:txBody>
      </p:sp>
      <p:pic>
        <p:nvPicPr>
          <p:cNvPr id="5" name="Picture 4">
            <a:extLst>
              <a:ext uri="{FF2B5EF4-FFF2-40B4-BE49-F238E27FC236}">
                <a16:creationId xmlns:a16="http://schemas.microsoft.com/office/drawing/2014/main" id="{B9E93DFE-66D4-4C69-8F4C-BBD913941538}"/>
              </a:ext>
            </a:extLst>
          </p:cNvPr>
          <p:cNvPicPr>
            <a:picLocks noChangeAspect="1"/>
          </p:cNvPicPr>
          <p:nvPr/>
        </p:nvPicPr>
        <p:blipFill>
          <a:blip r:embed="rId2"/>
          <a:stretch>
            <a:fillRect/>
          </a:stretch>
        </p:blipFill>
        <p:spPr>
          <a:xfrm>
            <a:off x="1110742" y="4425662"/>
            <a:ext cx="4591691" cy="2067213"/>
          </a:xfrm>
          <a:prstGeom prst="rect">
            <a:avLst/>
          </a:prstGeom>
        </p:spPr>
      </p:pic>
      <p:pic>
        <p:nvPicPr>
          <p:cNvPr id="7" name="Picture 6">
            <a:extLst>
              <a:ext uri="{FF2B5EF4-FFF2-40B4-BE49-F238E27FC236}">
                <a16:creationId xmlns:a16="http://schemas.microsoft.com/office/drawing/2014/main" id="{72602F25-F60F-4C8C-B588-822DFC6082A2}"/>
              </a:ext>
            </a:extLst>
          </p:cNvPr>
          <p:cNvPicPr>
            <a:picLocks noChangeAspect="1"/>
          </p:cNvPicPr>
          <p:nvPr/>
        </p:nvPicPr>
        <p:blipFill>
          <a:blip r:embed="rId3"/>
          <a:stretch>
            <a:fillRect/>
          </a:stretch>
        </p:blipFill>
        <p:spPr>
          <a:xfrm>
            <a:off x="6568074" y="4329627"/>
            <a:ext cx="3920084" cy="2005292"/>
          </a:xfrm>
          <a:prstGeom prst="rect">
            <a:avLst/>
          </a:prstGeom>
        </p:spPr>
      </p:pic>
    </p:spTree>
    <p:extLst>
      <p:ext uri="{BB962C8B-B14F-4D97-AF65-F5344CB8AC3E}">
        <p14:creationId xmlns:p14="http://schemas.microsoft.com/office/powerpoint/2010/main" val="3091555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DB084-BAB6-4F5B-96B7-DAA60E104AFF}"/>
              </a:ext>
            </a:extLst>
          </p:cNvPr>
          <p:cNvSpPr>
            <a:spLocks noGrp="1"/>
          </p:cNvSpPr>
          <p:nvPr>
            <p:ph type="title"/>
          </p:nvPr>
        </p:nvSpPr>
        <p:spPr/>
        <p:txBody>
          <a:bodyPr/>
          <a:lstStyle/>
          <a:p>
            <a:r>
              <a:rPr lang="en-CA" dirty="0"/>
              <a:t>The Categorical and the Contingent</a:t>
            </a:r>
            <a:endParaRPr lang="en-US" dirty="0"/>
          </a:p>
        </p:txBody>
      </p:sp>
      <p:sp>
        <p:nvSpPr>
          <p:cNvPr id="3" name="Content Placeholder 2">
            <a:extLst>
              <a:ext uri="{FF2B5EF4-FFF2-40B4-BE49-F238E27FC236}">
                <a16:creationId xmlns:a16="http://schemas.microsoft.com/office/drawing/2014/main" id="{482D05A2-ED56-48D6-9EBE-E5DAF9E463F6}"/>
              </a:ext>
            </a:extLst>
          </p:cNvPr>
          <p:cNvSpPr>
            <a:spLocks noGrp="1"/>
          </p:cNvSpPr>
          <p:nvPr>
            <p:ph idx="1"/>
          </p:nvPr>
        </p:nvSpPr>
        <p:spPr/>
        <p:txBody>
          <a:bodyPr>
            <a:normAutofit/>
          </a:bodyPr>
          <a:lstStyle/>
          <a:p>
            <a:r>
              <a:rPr lang="en-US" dirty="0"/>
              <a:t>Sokol writes, "Religion, financial gain, reputation, personal character, social context, geographical location, severity and nature of disease, the climate of fear - these are all influential factors in doctors' decision to treat, perhaps more so than in any other historical period."  </a:t>
            </a:r>
          </a:p>
          <a:p>
            <a:endParaRPr lang="en-US" dirty="0"/>
          </a:p>
        </p:txBody>
      </p:sp>
      <p:sp>
        <p:nvSpPr>
          <p:cNvPr id="5" name="TextBox 4">
            <a:extLst>
              <a:ext uri="{FF2B5EF4-FFF2-40B4-BE49-F238E27FC236}">
                <a16:creationId xmlns:a16="http://schemas.microsoft.com/office/drawing/2014/main" id="{A77DBD1B-63DA-41AF-8503-2B98D4205290}"/>
              </a:ext>
            </a:extLst>
          </p:cNvPr>
          <p:cNvSpPr txBox="1"/>
          <p:nvPr/>
        </p:nvSpPr>
        <p:spPr>
          <a:xfrm>
            <a:off x="838200" y="5988734"/>
            <a:ext cx="6096000" cy="646331"/>
          </a:xfrm>
          <a:prstGeom prst="rect">
            <a:avLst/>
          </a:prstGeom>
          <a:noFill/>
        </p:spPr>
        <p:txBody>
          <a:bodyPr wrap="square">
            <a:spAutoFit/>
          </a:bodyPr>
          <a:lstStyle/>
          <a:p>
            <a:r>
              <a:rPr lang="en-US" dirty="0"/>
              <a:t>Sokol D. 2004. Healthcare Workers' Duty to Care and Severe Infectious Diseases. </a:t>
            </a:r>
            <a:r>
              <a:rPr lang="en-US" dirty="0">
                <a:hlinkClick r:id="rId2"/>
              </a:rPr>
              <a:t>www.medicalethicist.net/Thesis3.doc</a:t>
            </a:r>
            <a:endParaRPr lang="en-US" dirty="0"/>
          </a:p>
        </p:txBody>
      </p:sp>
      <p:pic>
        <p:nvPicPr>
          <p:cNvPr id="7" name="Picture 6">
            <a:extLst>
              <a:ext uri="{FF2B5EF4-FFF2-40B4-BE49-F238E27FC236}">
                <a16:creationId xmlns:a16="http://schemas.microsoft.com/office/drawing/2014/main" id="{E9384CDF-2097-4CBA-8F82-0D46F076060A}"/>
              </a:ext>
            </a:extLst>
          </p:cNvPr>
          <p:cNvPicPr>
            <a:picLocks noChangeAspect="1"/>
          </p:cNvPicPr>
          <p:nvPr/>
        </p:nvPicPr>
        <p:blipFill>
          <a:blip r:embed="rId3"/>
          <a:stretch>
            <a:fillRect/>
          </a:stretch>
        </p:blipFill>
        <p:spPr>
          <a:xfrm>
            <a:off x="2926376" y="3691010"/>
            <a:ext cx="5475264" cy="2162787"/>
          </a:xfrm>
          <a:prstGeom prst="rect">
            <a:avLst/>
          </a:prstGeom>
        </p:spPr>
      </p:pic>
      <p:sp>
        <p:nvSpPr>
          <p:cNvPr id="8" name="Rectangle 7">
            <a:extLst>
              <a:ext uri="{FF2B5EF4-FFF2-40B4-BE49-F238E27FC236}">
                <a16:creationId xmlns:a16="http://schemas.microsoft.com/office/drawing/2014/main" id="{6740A7C4-749F-4CC7-86AD-5EBCA460F1CE}"/>
              </a:ext>
            </a:extLst>
          </p:cNvPr>
          <p:cNvSpPr/>
          <p:nvPr/>
        </p:nvSpPr>
        <p:spPr>
          <a:xfrm>
            <a:off x="7476565" y="5414682"/>
            <a:ext cx="735106" cy="574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0262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EAFAF6-F1B8-4515-8450-64387F2F17D6}"/>
              </a:ext>
            </a:extLst>
          </p:cNvPr>
          <p:cNvPicPr>
            <a:picLocks noChangeAspect="1"/>
          </p:cNvPicPr>
          <p:nvPr/>
        </p:nvPicPr>
        <p:blipFill>
          <a:blip r:embed="rId2"/>
          <a:stretch>
            <a:fillRect/>
          </a:stretch>
        </p:blipFill>
        <p:spPr>
          <a:xfrm>
            <a:off x="6096000" y="1766787"/>
            <a:ext cx="4713629" cy="4410176"/>
          </a:xfrm>
          <a:prstGeom prst="rect">
            <a:avLst/>
          </a:prstGeom>
        </p:spPr>
      </p:pic>
      <p:sp>
        <p:nvSpPr>
          <p:cNvPr id="2" name="Title 1">
            <a:extLst>
              <a:ext uri="{FF2B5EF4-FFF2-40B4-BE49-F238E27FC236}">
                <a16:creationId xmlns:a16="http://schemas.microsoft.com/office/drawing/2014/main" id="{C9C50882-AFEE-45DC-8C36-5DF4AD25E9E3}"/>
              </a:ext>
            </a:extLst>
          </p:cNvPr>
          <p:cNvSpPr>
            <a:spLocks noGrp="1"/>
          </p:cNvSpPr>
          <p:nvPr>
            <p:ph type="title"/>
          </p:nvPr>
        </p:nvSpPr>
        <p:spPr/>
        <p:txBody>
          <a:bodyPr/>
          <a:lstStyle/>
          <a:p>
            <a:r>
              <a:rPr lang="en-CA" dirty="0"/>
              <a:t>Examples</a:t>
            </a:r>
            <a:endParaRPr lang="en-US" dirty="0"/>
          </a:p>
        </p:txBody>
      </p:sp>
      <p:sp>
        <p:nvSpPr>
          <p:cNvPr id="3" name="Content Placeholder 2">
            <a:extLst>
              <a:ext uri="{FF2B5EF4-FFF2-40B4-BE49-F238E27FC236}">
                <a16:creationId xmlns:a16="http://schemas.microsoft.com/office/drawing/2014/main" id="{A3163AA3-478D-4B88-97D9-CBD2AF6DC987}"/>
              </a:ext>
            </a:extLst>
          </p:cNvPr>
          <p:cNvSpPr>
            <a:spLocks noGrp="1"/>
          </p:cNvSpPr>
          <p:nvPr>
            <p:ph idx="1"/>
          </p:nvPr>
        </p:nvSpPr>
        <p:spPr/>
        <p:txBody>
          <a:bodyPr/>
          <a:lstStyle/>
          <a:p>
            <a:r>
              <a:rPr lang="en-CA" dirty="0"/>
              <a:t>Making a lying promise</a:t>
            </a:r>
          </a:p>
          <a:p>
            <a:r>
              <a:rPr lang="en-CA" dirty="0"/>
              <a:t>Committing suicide</a:t>
            </a:r>
          </a:p>
          <a:p>
            <a:r>
              <a:rPr lang="en-CA" dirty="0"/>
              <a:t>Neglecting one’s talent</a:t>
            </a:r>
          </a:p>
          <a:p>
            <a:r>
              <a:rPr lang="en-CA" dirty="0"/>
              <a:t>Refraining from helping others</a:t>
            </a:r>
          </a:p>
          <a:p>
            <a:endParaRPr lang="en-US" dirty="0"/>
          </a:p>
        </p:txBody>
      </p:sp>
      <p:sp>
        <p:nvSpPr>
          <p:cNvPr id="5" name="TextBox 4">
            <a:extLst>
              <a:ext uri="{FF2B5EF4-FFF2-40B4-BE49-F238E27FC236}">
                <a16:creationId xmlns:a16="http://schemas.microsoft.com/office/drawing/2014/main" id="{0EE72706-B390-49F7-9978-87A558010B25}"/>
              </a:ext>
            </a:extLst>
          </p:cNvPr>
          <p:cNvSpPr txBox="1"/>
          <p:nvPr/>
        </p:nvSpPr>
        <p:spPr>
          <a:xfrm>
            <a:off x="838200" y="5992297"/>
            <a:ext cx="8506691" cy="369332"/>
          </a:xfrm>
          <a:prstGeom prst="rect">
            <a:avLst/>
          </a:prstGeom>
          <a:noFill/>
        </p:spPr>
        <p:txBody>
          <a:bodyPr wrap="square">
            <a:spAutoFit/>
          </a:bodyPr>
          <a:lstStyle/>
          <a:p>
            <a:r>
              <a:rPr lang="en-US" dirty="0">
                <a:hlinkClick r:id="rId3"/>
              </a:rPr>
              <a:t>http://people.tamu.edu/~g-varner/bioethics/ethicaltheory/kantsfourexamples.html</a:t>
            </a:r>
            <a:r>
              <a:rPr lang="en-US" dirty="0"/>
              <a:t> </a:t>
            </a:r>
          </a:p>
        </p:txBody>
      </p:sp>
      <p:sp>
        <p:nvSpPr>
          <p:cNvPr id="9" name="TextBox 8">
            <a:extLst>
              <a:ext uri="{FF2B5EF4-FFF2-40B4-BE49-F238E27FC236}">
                <a16:creationId xmlns:a16="http://schemas.microsoft.com/office/drawing/2014/main" id="{EBD20E3D-6707-452A-9BF5-2B478514ED3C}"/>
              </a:ext>
            </a:extLst>
          </p:cNvPr>
          <p:cNvSpPr txBox="1"/>
          <p:nvPr/>
        </p:nvSpPr>
        <p:spPr>
          <a:xfrm>
            <a:off x="838200" y="6361629"/>
            <a:ext cx="6096000" cy="369332"/>
          </a:xfrm>
          <a:prstGeom prst="rect">
            <a:avLst/>
          </a:prstGeom>
          <a:noFill/>
        </p:spPr>
        <p:txBody>
          <a:bodyPr wrap="square">
            <a:spAutoFit/>
          </a:bodyPr>
          <a:lstStyle/>
          <a:p>
            <a:r>
              <a:rPr lang="en-US" dirty="0">
                <a:hlinkClick r:id="rId4"/>
              </a:rPr>
              <a:t>https://slideplayer.com/slide/14053938/</a:t>
            </a:r>
            <a:r>
              <a:rPr lang="en-US" dirty="0"/>
              <a:t> </a:t>
            </a:r>
          </a:p>
        </p:txBody>
      </p:sp>
    </p:spTree>
    <p:extLst>
      <p:ext uri="{BB962C8B-B14F-4D97-AF65-F5344CB8AC3E}">
        <p14:creationId xmlns:p14="http://schemas.microsoft.com/office/powerpoint/2010/main" val="1356341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6665B-717C-4C8D-A9A9-8BE00D052872}"/>
              </a:ext>
            </a:extLst>
          </p:cNvPr>
          <p:cNvSpPr>
            <a:spLocks noGrp="1"/>
          </p:cNvSpPr>
          <p:nvPr>
            <p:ph type="title"/>
          </p:nvPr>
        </p:nvSpPr>
        <p:spPr/>
        <p:txBody>
          <a:bodyPr/>
          <a:lstStyle/>
          <a:p>
            <a:r>
              <a:rPr lang="en-CA" dirty="0"/>
              <a:t>Criticisms</a:t>
            </a:r>
            <a:endParaRPr lang="en-US" dirty="0"/>
          </a:p>
        </p:txBody>
      </p:sp>
      <p:sp>
        <p:nvSpPr>
          <p:cNvPr id="3" name="Content Placeholder 2">
            <a:extLst>
              <a:ext uri="{FF2B5EF4-FFF2-40B4-BE49-F238E27FC236}">
                <a16:creationId xmlns:a16="http://schemas.microsoft.com/office/drawing/2014/main" id="{0B85C56B-7AAF-4971-8BB8-53964061A453}"/>
              </a:ext>
            </a:extLst>
          </p:cNvPr>
          <p:cNvSpPr>
            <a:spLocks noGrp="1"/>
          </p:cNvSpPr>
          <p:nvPr>
            <p:ph idx="1"/>
          </p:nvPr>
        </p:nvSpPr>
        <p:spPr>
          <a:xfrm>
            <a:off x="838200" y="1825625"/>
            <a:ext cx="4509655" cy="4351338"/>
          </a:xfrm>
        </p:spPr>
        <p:txBody>
          <a:bodyPr/>
          <a:lstStyle/>
          <a:p>
            <a:r>
              <a:rPr lang="en-CA" dirty="0"/>
              <a:t>Mandating trivial actions</a:t>
            </a:r>
          </a:p>
          <a:p>
            <a:r>
              <a:rPr lang="en-CA" dirty="0"/>
              <a:t>Endorsing cheating</a:t>
            </a:r>
          </a:p>
        </p:txBody>
      </p:sp>
      <p:pic>
        <p:nvPicPr>
          <p:cNvPr id="7" name="Picture 6">
            <a:extLst>
              <a:ext uri="{FF2B5EF4-FFF2-40B4-BE49-F238E27FC236}">
                <a16:creationId xmlns:a16="http://schemas.microsoft.com/office/drawing/2014/main" id="{7187B464-6A54-4DFB-957D-7D003E8CF87A}"/>
              </a:ext>
            </a:extLst>
          </p:cNvPr>
          <p:cNvPicPr>
            <a:picLocks noChangeAspect="1"/>
          </p:cNvPicPr>
          <p:nvPr/>
        </p:nvPicPr>
        <p:blipFill>
          <a:blip r:embed="rId2"/>
          <a:stretch>
            <a:fillRect/>
          </a:stretch>
        </p:blipFill>
        <p:spPr>
          <a:xfrm>
            <a:off x="1160869" y="2844597"/>
            <a:ext cx="6706536" cy="3524742"/>
          </a:xfrm>
          <a:prstGeom prst="rect">
            <a:avLst/>
          </a:prstGeom>
        </p:spPr>
      </p:pic>
      <p:sp>
        <p:nvSpPr>
          <p:cNvPr id="11" name="TextBox 10">
            <a:extLst>
              <a:ext uri="{FF2B5EF4-FFF2-40B4-BE49-F238E27FC236}">
                <a16:creationId xmlns:a16="http://schemas.microsoft.com/office/drawing/2014/main" id="{43178FBA-B8F8-448E-9ADB-74E0134A601F}"/>
              </a:ext>
            </a:extLst>
          </p:cNvPr>
          <p:cNvSpPr txBox="1"/>
          <p:nvPr/>
        </p:nvSpPr>
        <p:spPr>
          <a:xfrm>
            <a:off x="5257800" y="1837026"/>
            <a:ext cx="6096000" cy="996170"/>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Prohibiting permissible actions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Mandating genocide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12F8770C-0F17-4AF2-BC67-3CCC41A57BF7}"/>
              </a:ext>
            </a:extLst>
          </p:cNvPr>
          <p:cNvSpPr txBox="1"/>
          <p:nvPr/>
        </p:nvSpPr>
        <p:spPr>
          <a:xfrm>
            <a:off x="7661563" y="4461550"/>
            <a:ext cx="3228109" cy="2031325"/>
          </a:xfrm>
          <a:prstGeom prst="rect">
            <a:avLst/>
          </a:prstGeom>
          <a:noFill/>
        </p:spPr>
        <p:txBody>
          <a:bodyPr wrap="square">
            <a:spAutoFit/>
          </a:bodyPr>
          <a:lstStyle/>
          <a:p>
            <a:r>
              <a:rPr lang="en-US" dirty="0">
                <a:hlinkClick r:id="rId3"/>
              </a:rPr>
              <a:t>https://www.researchgate.net/publication/284338562_When_and_why_people_don't_accept_cheating_Self-transcendence_values_social_responsibility_mastery_goals_and_attitudes_towards_cheating</a:t>
            </a:r>
            <a:r>
              <a:rPr lang="en-US" dirty="0"/>
              <a:t> </a:t>
            </a:r>
          </a:p>
        </p:txBody>
      </p:sp>
    </p:spTree>
    <p:extLst>
      <p:ext uri="{BB962C8B-B14F-4D97-AF65-F5344CB8AC3E}">
        <p14:creationId xmlns:p14="http://schemas.microsoft.com/office/powerpoint/2010/main" val="2731523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08FB1-6B28-4105-B233-61B17DBC7B8E}"/>
              </a:ext>
            </a:extLst>
          </p:cNvPr>
          <p:cNvSpPr>
            <a:spLocks noGrp="1"/>
          </p:cNvSpPr>
          <p:nvPr>
            <p:ph type="title"/>
          </p:nvPr>
        </p:nvSpPr>
        <p:spPr/>
        <p:txBody>
          <a:bodyPr/>
          <a:lstStyle/>
          <a:p>
            <a:r>
              <a:rPr lang="en-CA" dirty="0"/>
              <a:t>The Inhumanity of Duty</a:t>
            </a:r>
            <a:endParaRPr lang="en-US" dirty="0"/>
          </a:p>
        </p:txBody>
      </p:sp>
      <p:sp>
        <p:nvSpPr>
          <p:cNvPr id="3" name="Content Placeholder 2">
            <a:extLst>
              <a:ext uri="{FF2B5EF4-FFF2-40B4-BE49-F238E27FC236}">
                <a16:creationId xmlns:a16="http://schemas.microsoft.com/office/drawing/2014/main" id="{D23AC90D-7219-45DC-9BE5-FF201BD97B2B}"/>
              </a:ext>
            </a:extLst>
          </p:cNvPr>
          <p:cNvSpPr>
            <a:spLocks noGrp="1"/>
          </p:cNvSpPr>
          <p:nvPr>
            <p:ph idx="1"/>
          </p:nvPr>
        </p:nvSpPr>
        <p:spPr>
          <a:xfrm>
            <a:off x="838200" y="1825625"/>
            <a:ext cx="5257800" cy="4351338"/>
          </a:xfrm>
        </p:spPr>
        <p:txBody>
          <a:bodyPr>
            <a:normAutofit/>
          </a:bodyPr>
          <a:lstStyle/>
          <a:p>
            <a:pPr marL="0" indent="0" rtl="0">
              <a:spcBef>
                <a:spcPts val="0"/>
              </a:spcBef>
              <a:spcAft>
                <a:spcPts val="1000"/>
              </a:spcAft>
              <a:buNone/>
            </a:pPr>
            <a:r>
              <a:rPr lang="en-US" sz="1800" b="0" i="0" u="none" strike="noStrike" dirty="0">
                <a:solidFill>
                  <a:srgbClr val="000000"/>
                </a:solidFill>
                <a:effectLst/>
                <a:latin typeface="Arial" panose="020B0604020202020204" pitchFamily="34" charset="0"/>
              </a:rPr>
              <a:t>Duty ethics allows little room for context. In Les Misérables, was Jean Valjean wrong to steal bread to feed his starving sister’s children? Would it have been wrong to lie to a Gestapo officer asking where Jews were hidden or to slave-catchers in pursuit of runaways in the pre-war South? Some would say that the answers depend upon the circumstances and options available to us, rather than on it being the case that certain types of actions are always and necessarily wrong.</a:t>
            </a:r>
            <a:endParaRPr lang="en-US" dirty="0">
              <a:effectLst/>
            </a:endParaRPr>
          </a:p>
          <a:p>
            <a:endParaRPr lang="en-US" dirty="0"/>
          </a:p>
        </p:txBody>
      </p:sp>
      <p:sp>
        <p:nvSpPr>
          <p:cNvPr id="5" name="TextBox 4">
            <a:extLst>
              <a:ext uri="{FF2B5EF4-FFF2-40B4-BE49-F238E27FC236}">
                <a16:creationId xmlns:a16="http://schemas.microsoft.com/office/drawing/2014/main" id="{B6451230-643F-4CE0-9F08-147AA9418841}"/>
              </a:ext>
            </a:extLst>
          </p:cNvPr>
          <p:cNvSpPr txBox="1"/>
          <p:nvPr/>
        </p:nvSpPr>
        <p:spPr>
          <a:xfrm>
            <a:off x="838200" y="5789677"/>
            <a:ext cx="8728364" cy="774571"/>
          </a:xfrm>
          <a:prstGeom prst="rect">
            <a:avLst/>
          </a:prstGeom>
          <a:noFill/>
        </p:spPr>
        <p:txBody>
          <a:bodyPr wrap="square">
            <a:spAutoFit/>
          </a:bodyPr>
          <a:lstStyle/>
          <a:p>
            <a:pPr rtl="0">
              <a:spcBef>
                <a:spcPts val="0"/>
              </a:spcBef>
              <a:spcAft>
                <a:spcPts val="1000"/>
              </a:spcAft>
            </a:pPr>
            <a:r>
              <a:rPr lang="en-US" sz="1800" b="0" i="0" u="none" strike="noStrike" dirty="0">
                <a:solidFill>
                  <a:srgbClr val="000000"/>
                </a:solidFill>
                <a:effectLst/>
                <a:latin typeface="Arial" panose="020B0604020202020204" pitchFamily="34" charset="0"/>
              </a:rPr>
              <a:t>Radford University Core Handbook: Core 202- Ethical Reasoning and Analysis</a:t>
            </a:r>
            <a:endParaRPr lang="en-US" dirty="0">
              <a:effectLst/>
            </a:endParaRPr>
          </a:p>
          <a:p>
            <a:pPr rtl="0">
              <a:spcBef>
                <a:spcPts val="0"/>
              </a:spcBef>
              <a:spcAft>
                <a:spcPts val="1000"/>
              </a:spcAft>
            </a:pPr>
            <a:r>
              <a:rPr lang="en-US" sz="1800" b="0" i="0" u="sng" strike="noStrike" dirty="0">
                <a:solidFill>
                  <a:srgbClr val="1155CC"/>
                </a:solidFill>
                <a:effectLst/>
                <a:latin typeface="Arial" panose="020B0604020202020204" pitchFamily="34" charset="0"/>
                <a:hlinkClick r:id="rId2"/>
              </a:rPr>
              <a:t>https://lcubbison.pressbooks.com/chapter/core-202-ethical-reasoning/</a:t>
            </a:r>
            <a:r>
              <a:rPr lang="en-US" sz="1800" b="0" i="0" u="none" strike="noStrike" dirty="0">
                <a:solidFill>
                  <a:srgbClr val="000000"/>
                </a:solidFill>
                <a:effectLst/>
                <a:latin typeface="Arial" panose="020B0604020202020204" pitchFamily="34" charset="0"/>
              </a:rPr>
              <a:t> </a:t>
            </a:r>
            <a:endParaRPr lang="en-US" dirty="0">
              <a:effectLst/>
            </a:endParaRPr>
          </a:p>
        </p:txBody>
      </p:sp>
      <p:pic>
        <p:nvPicPr>
          <p:cNvPr id="7" name="Picture 6" descr="A picture containing text, red&#10;&#10;Description automatically generated">
            <a:extLst>
              <a:ext uri="{FF2B5EF4-FFF2-40B4-BE49-F238E27FC236}">
                <a16:creationId xmlns:a16="http://schemas.microsoft.com/office/drawing/2014/main" id="{DCE2CDC7-3D1F-45D9-A1EB-869EAA8A3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2255" y="1804010"/>
            <a:ext cx="5808518" cy="3872345"/>
          </a:xfrm>
          <a:prstGeom prst="rect">
            <a:avLst/>
          </a:prstGeom>
        </p:spPr>
      </p:pic>
      <p:pic>
        <p:nvPicPr>
          <p:cNvPr id="9" name="Picture 8">
            <a:extLst>
              <a:ext uri="{FF2B5EF4-FFF2-40B4-BE49-F238E27FC236}">
                <a16:creationId xmlns:a16="http://schemas.microsoft.com/office/drawing/2014/main" id="{884593FB-1363-4112-AA1E-037230E838D8}"/>
              </a:ext>
            </a:extLst>
          </p:cNvPr>
          <p:cNvPicPr>
            <a:picLocks noChangeAspect="1"/>
          </p:cNvPicPr>
          <p:nvPr/>
        </p:nvPicPr>
        <p:blipFill>
          <a:blip r:embed="rId4"/>
          <a:stretch>
            <a:fillRect/>
          </a:stretch>
        </p:blipFill>
        <p:spPr>
          <a:xfrm>
            <a:off x="8202063" y="5416131"/>
            <a:ext cx="2151092" cy="260224"/>
          </a:xfrm>
          <a:prstGeom prst="rect">
            <a:avLst/>
          </a:prstGeom>
        </p:spPr>
      </p:pic>
    </p:spTree>
    <p:extLst>
      <p:ext uri="{BB962C8B-B14F-4D97-AF65-F5344CB8AC3E}">
        <p14:creationId xmlns:p14="http://schemas.microsoft.com/office/powerpoint/2010/main" val="4067073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EE448-8E32-4DAF-A30E-98AA7115B887}"/>
              </a:ext>
            </a:extLst>
          </p:cNvPr>
          <p:cNvSpPr>
            <a:spLocks noGrp="1"/>
          </p:cNvSpPr>
          <p:nvPr>
            <p:ph type="title"/>
          </p:nvPr>
        </p:nvSpPr>
        <p:spPr/>
        <p:txBody>
          <a:bodyPr/>
          <a:lstStyle/>
          <a:p>
            <a:r>
              <a:rPr lang="en-CA" dirty="0"/>
              <a:t>Treating People as Ends</a:t>
            </a:r>
            <a:endParaRPr lang="en-US" dirty="0"/>
          </a:p>
        </p:txBody>
      </p:sp>
      <p:sp>
        <p:nvSpPr>
          <p:cNvPr id="3" name="Content Placeholder 2">
            <a:extLst>
              <a:ext uri="{FF2B5EF4-FFF2-40B4-BE49-F238E27FC236}">
                <a16:creationId xmlns:a16="http://schemas.microsoft.com/office/drawing/2014/main" id="{DD64BBC2-0501-4836-B55E-F0562D40B97D}"/>
              </a:ext>
            </a:extLst>
          </p:cNvPr>
          <p:cNvSpPr>
            <a:spLocks noGrp="1"/>
          </p:cNvSpPr>
          <p:nvPr>
            <p:ph idx="1"/>
          </p:nvPr>
        </p:nvSpPr>
        <p:spPr>
          <a:xfrm>
            <a:off x="4538132" y="1825625"/>
            <a:ext cx="6815667" cy="4351338"/>
          </a:xfrm>
        </p:spPr>
        <p:txBody>
          <a:bodyPr/>
          <a:lstStyle/>
          <a:p>
            <a:r>
              <a:rPr lang="en-CA" dirty="0"/>
              <a:t>For a moral principle:</a:t>
            </a:r>
          </a:p>
          <a:p>
            <a:pPr lvl="1"/>
            <a:r>
              <a:rPr lang="en-CA" dirty="0"/>
              <a:t>Does it involve violating the dignity of human beings?</a:t>
            </a:r>
          </a:p>
          <a:p>
            <a:pPr lvl="1"/>
            <a:r>
              <a:rPr lang="en-CA" dirty="0"/>
              <a:t>Can the maxim be universalized?</a:t>
            </a:r>
          </a:p>
          <a:p>
            <a:r>
              <a:rPr lang="en-CA" dirty="0"/>
              <a:t>But: what does it actually </a:t>
            </a:r>
            <a:r>
              <a:rPr lang="en-CA" i="1" dirty="0"/>
              <a:t>tell</a:t>
            </a:r>
            <a:r>
              <a:rPr lang="en-CA" dirty="0"/>
              <a:t> us about how we should treat them?</a:t>
            </a:r>
            <a:endParaRPr lang="en-US" dirty="0"/>
          </a:p>
        </p:txBody>
      </p:sp>
      <p:pic>
        <p:nvPicPr>
          <p:cNvPr id="5" name="Picture 4" descr="A picture containing text&#10;&#10;Description automatically generated">
            <a:extLst>
              <a:ext uri="{FF2B5EF4-FFF2-40B4-BE49-F238E27FC236}">
                <a16:creationId xmlns:a16="http://schemas.microsoft.com/office/drawing/2014/main" id="{2D5EED25-BDF1-4FB3-B943-2C31246FC9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585266"/>
            <a:ext cx="3441700" cy="4907609"/>
          </a:xfrm>
          <a:prstGeom prst="rect">
            <a:avLst/>
          </a:prstGeom>
        </p:spPr>
      </p:pic>
      <p:sp>
        <p:nvSpPr>
          <p:cNvPr id="7" name="TextBox 6">
            <a:extLst>
              <a:ext uri="{FF2B5EF4-FFF2-40B4-BE49-F238E27FC236}">
                <a16:creationId xmlns:a16="http://schemas.microsoft.com/office/drawing/2014/main" id="{592C1806-D687-4A94-B8D7-4F05D4ECEE22}"/>
              </a:ext>
            </a:extLst>
          </p:cNvPr>
          <p:cNvSpPr txBox="1"/>
          <p:nvPr/>
        </p:nvSpPr>
        <p:spPr>
          <a:xfrm>
            <a:off x="4768850" y="5992297"/>
            <a:ext cx="6096000" cy="369332"/>
          </a:xfrm>
          <a:prstGeom prst="rect">
            <a:avLst/>
          </a:prstGeom>
          <a:noFill/>
        </p:spPr>
        <p:txBody>
          <a:bodyPr wrap="square">
            <a:spAutoFit/>
          </a:bodyPr>
          <a:lstStyle/>
          <a:p>
            <a:r>
              <a:rPr lang="en-US" dirty="0">
                <a:hlinkClick r:id="rId3"/>
              </a:rPr>
              <a:t>https://plato.stanford.edu/entries/persons-means/</a:t>
            </a:r>
            <a:r>
              <a:rPr lang="en-US" dirty="0"/>
              <a:t> </a:t>
            </a:r>
          </a:p>
        </p:txBody>
      </p:sp>
    </p:spTree>
    <p:extLst>
      <p:ext uri="{BB962C8B-B14F-4D97-AF65-F5344CB8AC3E}">
        <p14:creationId xmlns:p14="http://schemas.microsoft.com/office/powerpoint/2010/main" val="1086387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22FBA-6016-455D-869B-178C8790EAA3}"/>
              </a:ext>
            </a:extLst>
          </p:cNvPr>
          <p:cNvSpPr>
            <a:spLocks noGrp="1"/>
          </p:cNvSpPr>
          <p:nvPr>
            <p:ph type="title"/>
          </p:nvPr>
        </p:nvSpPr>
        <p:spPr/>
        <p:txBody>
          <a:bodyPr/>
          <a:lstStyle/>
          <a:p>
            <a:r>
              <a:rPr lang="en-CA" dirty="0"/>
              <a:t>The Golden Rule</a:t>
            </a:r>
            <a:endParaRPr lang="en-US" dirty="0"/>
          </a:p>
        </p:txBody>
      </p:sp>
      <p:sp>
        <p:nvSpPr>
          <p:cNvPr id="3" name="Content Placeholder 2">
            <a:extLst>
              <a:ext uri="{FF2B5EF4-FFF2-40B4-BE49-F238E27FC236}">
                <a16:creationId xmlns:a16="http://schemas.microsoft.com/office/drawing/2014/main" id="{A3EE9B67-B980-4B03-B494-317828BC8C33}"/>
              </a:ext>
            </a:extLst>
          </p:cNvPr>
          <p:cNvSpPr>
            <a:spLocks noGrp="1"/>
          </p:cNvSpPr>
          <p:nvPr>
            <p:ph idx="1"/>
          </p:nvPr>
        </p:nvSpPr>
        <p:spPr>
          <a:xfrm>
            <a:off x="838200" y="1825625"/>
            <a:ext cx="8034867" cy="4351338"/>
          </a:xfrm>
        </p:spPr>
        <p:txBody>
          <a:bodyPr/>
          <a:lstStyle/>
          <a:p>
            <a:pPr marL="0" indent="0">
              <a:buNone/>
            </a:pPr>
            <a:r>
              <a:rPr lang="en-US" dirty="0"/>
              <a:t>The Golden Rule is the principle of treating others as one wants to be treated. It is a maxim that is found in most religions and cultures.</a:t>
            </a:r>
          </a:p>
          <a:p>
            <a:r>
              <a:rPr lang="en-US" dirty="0"/>
              <a:t>How does one know how others want to be treated?</a:t>
            </a:r>
          </a:p>
          <a:p>
            <a:r>
              <a:rPr lang="en-US" dirty="0"/>
              <a:t>What if their tastes are not the same as yours?</a:t>
            </a:r>
          </a:p>
          <a:p>
            <a:r>
              <a:rPr lang="en-US" dirty="0"/>
              <a:t>What about hypothetical situations?</a:t>
            </a:r>
          </a:p>
        </p:txBody>
      </p:sp>
      <p:sp>
        <p:nvSpPr>
          <p:cNvPr id="5" name="TextBox 4">
            <a:extLst>
              <a:ext uri="{FF2B5EF4-FFF2-40B4-BE49-F238E27FC236}">
                <a16:creationId xmlns:a16="http://schemas.microsoft.com/office/drawing/2014/main" id="{D968C877-B806-4CD4-8C38-71DECED55E2F}"/>
              </a:ext>
            </a:extLst>
          </p:cNvPr>
          <p:cNvSpPr txBox="1"/>
          <p:nvPr/>
        </p:nvSpPr>
        <p:spPr>
          <a:xfrm>
            <a:off x="838200" y="5992297"/>
            <a:ext cx="6096000" cy="369332"/>
          </a:xfrm>
          <a:prstGeom prst="rect">
            <a:avLst/>
          </a:prstGeom>
          <a:noFill/>
        </p:spPr>
        <p:txBody>
          <a:bodyPr wrap="square">
            <a:spAutoFit/>
          </a:bodyPr>
          <a:lstStyle/>
          <a:p>
            <a:r>
              <a:rPr lang="en-US" dirty="0">
                <a:hlinkClick r:id="rId2"/>
              </a:rPr>
              <a:t>https://en.wikipedia.org/wiki/Golden_Rule</a:t>
            </a:r>
            <a:r>
              <a:rPr lang="en-US" dirty="0"/>
              <a:t> </a:t>
            </a:r>
          </a:p>
        </p:txBody>
      </p:sp>
      <p:pic>
        <p:nvPicPr>
          <p:cNvPr id="7" name="Picture 6" descr="Shape, logo, circle&#10;&#10;Description automatically generated">
            <a:extLst>
              <a:ext uri="{FF2B5EF4-FFF2-40B4-BE49-F238E27FC236}">
                <a16:creationId xmlns:a16="http://schemas.microsoft.com/office/drawing/2014/main" id="{FEBAAD01-8332-4F39-88D1-1B2F2AD61A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7800" y="1715294"/>
            <a:ext cx="3810000" cy="4572000"/>
          </a:xfrm>
          <a:prstGeom prst="rect">
            <a:avLst/>
          </a:prstGeom>
        </p:spPr>
      </p:pic>
      <p:sp>
        <p:nvSpPr>
          <p:cNvPr id="9" name="TextBox 8">
            <a:extLst>
              <a:ext uri="{FF2B5EF4-FFF2-40B4-BE49-F238E27FC236}">
                <a16:creationId xmlns:a16="http://schemas.microsoft.com/office/drawing/2014/main" id="{FAE08180-C8C3-4586-9935-FCB73CD264EF}"/>
              </a:ext>
            </a:extLst>
          </p:cNvPr>
          <p:cNvSpPr txBox="1"/>
          <p:nvPr/>
        </p:nvSpPr>
        <p:spPr>
          <a:xfrm>
            <a:off x="838200" y="6387856"/>
            <a:ext cx="6096000" cy="369332"/>
          </a:xfrm>
          <a:prstGeom prst="rect">
            <a:avLst/>
          </a:prstGeom>
          <a:noFill/>
        </p:spPr>
        <p:txBody>
          <a:bodyPr wrap="square">
            <a:spAutoFit/>
          </a:bodyPr>
          <a:lstStyle/>
          <a:p>
            <a:r>
              <a:rPr lang="en-US" dirty="0">
                <a:hlinkClick r:id="rId4"/>
              </a:rPr>
              <a:t>https://www.goldenruleproject.org/</a:t>
            </a:r>
            <a:r>
              <a:rPr lang="en-US" dirty="0"/>
              <a:t> </a:t>
            </a:r>
          </a:p>
        </p:txBody>
      </p:sp>
    </p:spTree>
    <p:extLst>
      <p:ext uri="{BB962C8B-B14F-4D97-AF65-F5344CB8AC3E}">
        <p14:creationId xmlns:p14="http://schemas.microsoft.com/office/powerpoint/2010/main" val="3526823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644EC-539C-4F78-A35D-570EF7D1647D}"/>
              </a:ext>
            </a:extLst>
          </p:cNvPr>
          <p:cNvSpPr>
            <a:spLocks noGrp="1"/>
          </p:cNvSpPr>
          <p:nvPr>
            <p:ph type="title"/>
          </p:nvPr>
        </p:nvSpPr>
        <p:spPr/>
        <p:txBody>
          <a:bodyPr/>
          <a:lstStyle/>
          <a:p>
            <a:r>
              <a:rPr lang="en-CA" dirty="0"/>
              <a:t>The Socialist Principle</a:t>
            </a:r>
            <a:endParaRPr lang="en-US" dirty="0"/>
          </a:p>
        </p:txBody>
      </p:sp>
      <p:sp>
        <p:nvSpPr>
          <p:cNvPr id="3" name="Content Placeholder 2">
            <a:extLst>
              <a:ext uri="{FF2B5EF4-FFF2-40B4-BE49-F238E27FC236}">
                <a16:creationId xmlns:a16="http://schemas.microsoft.com/office/drawing/2014/main" id="{47C3FAB7-E8DF-4E56-B6F3-75245E5EA5CC}"/>
              </a:ext>
            </a:extLst>
          </p:cNvPr>
          <p:cNvSpPr>
            <a:spLocks noGrp="1"/>
          </p:cNvSpPr>
          <p:nvPr>
            <p:ph idx="1"/>
          </p:nvPr>
        </p:nvSpPr>
        <p:spPr>
          <a:xfrm>
            <a:off x="838200" y="1825625"/>
            <a:ext cx="3937000" cy="4351338"/>
          </a:xfrm>
        </p:spPr>
        <p:txBody>
          <a:bodyPr/>
          <a:lstStyle/>
          <a:p>
            <a:pPr marL="0" indent="0">
              <a:buNone/>
            </a:pPr>
            <a:r>
              <a:rPr lang="en-US" dirty="0"/>
              <a:t>"From each according to his ability, to each according to his needs"</a:t>
            </a:r>
          </a:p>
        </p:txBody>
      </p:sp>
      <p:pic>
        <p:nvPicPr>
          <p:cNvPr id="5" name="Picture 4" descr="A couple of men posing for the camera&#10;&#10;Description automatically generated with medium confidence">
            <a:extLst>
              <a:ext uri="{FF2B5EF4-FFF2-40B4-BE49-F238E27FC236}">
                <a16:creationId xmlns:a16="http://schemas.microsoft.com/office/drawing/2014/main" id="{1B25C039-55F9-4E0E-B10C-1BD7A4B07D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8102" y="2020887"/>
            <a:ext cx="4597400" cy="4035496"/>
          </a:xfrm>
          <a:prstGeom prst="rect">
            <a:avLst/>
          </a:prstGeom>
        </p:spPr>
      </p:pic>
      <p:sp>
        <p:nvSpPr>
          <p:cNvPr id="7" name="TextBox 6">
            <a:extLst>
              <a:ext uri="{FF2B5EF4-FFF2-40B4-BE49-F238E27FC236}">
                <a16:creationId xmlns:a16="http://schemas.microsoft.com/office/drawing/2014/main" id="{8B29D888-F80C-44BC-A5D9-0EDFA88D8D5B}"/>
              </a:ext>
            </a:extLst>
          </p:cNvPr>
          <p:cNvSpPr txBox="1"/>
          <p:nvPr/>
        </p:nvSpPr>
        <p:spPr>
          <a:xfrm>
            <a:off x="838200" y="3867835"/>
            <a:ext cx="3598333" cy="923330"/>
          </a:xfrm>
          <a:prstGeom prst="rect">
            <a:avLst/>
          </a:prstGeom>
          <a:noFill/>
        </p:spPr>
        <p:txBody>
          <a:bodyPr wrap="square">
            <a:spAutoFit/>
          </a:bodyPr>
          <a:lstStyle/>
          <a:p>
            <a:r>
              <a:rPr lang="en-US" dirty="0">
                <a:hlinkClick r:id="rId3"/>
              </a:rPr>
              <a:t>https://en.wikipedia.org/wiki/From_each_according_to_his_ability,_to_each_according_to_his_needs</a:t>
            </a:r>
            <a:r>
              <a:rPr lang="en-US" dirty="0"/>
              <a:t> </a:t>
            </a:r>
          </a:p>
        </p:txBody>
      </p:sp>
    </p:spTree>
    <p:extLst>
      <p:ext uri="{BB962C8B-B14F-4D97-AF65-F5344CB8AC3E}">
        <p14:creationId xmlns:p14="http://schemas.microsoft.com/office/powerpoint/2010/main" val="2085582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3629A-17E8-4DF7-A9F1-A4A1F7D9F8C2}"/>
              </a:ext>
            </a:extLst>
          </p:cNvPr>
          <p:cNvSpPr>
            <a:spLocks noGrp="1"/>
          </p:cNvSpPr>
          <p:nvPr>
            <p:ph type="title"/>
          </p:nvPr>
        </p:nvSpPr>
        <p:spPr/>
        <p:txBody>
          <a:bodyPr/>
          <a:lstStyle/>
          <a:p>
            <a:r>
              <a:rPr lang="en-CA" dirty="0"/>
              <a:t>Defining the Good as Reason</a:t>
            </a:r>
            <a:endParaRPr lang="en-US" dirty="0"/>
          </a:p>
        </p:txBody>
      </p:sp>
      <p:sp>
        <p:nvSpPr>
          <p:cNvPr id="3" name="Content Placeholder 2">
            <a:extLst>
              <a:ext uri="{FF2B5EF4-FFF2-40B4-BE49-F238E27FC236}">
                <a16:creationId xmlns:a16="http://schemas.microsoft.com/office/drawing/2014/main" id="{7E68D94F-1C55-40D9-AF2D-CE554AF9F6A5}"/>
              </a:ext>
            </a:extLst>
          </p:cNvPr>
          <p:cNvSpPr>
            <a:spLocks noGrp="1"/>
          </p:cNvSpPr>
          <p:nvPr>
            <p:ph idx="1"/>
          </p:nvPr>
        </p:nvSpPr>
        <p:spPr/>
        <p:txBody>
          <a:bodyPr/>
          <a:lstStyle/>
          <a:p>
            <a:r>
              <a:rPr lang="en-CA" dirty="0"/>
              <a:t>Are those who have more reason than others intrinsically better?</a:t>
            </a:r>
          </a:p>
          <a:p>
            <a:pPr lvl="1"/>
            <a:r>
              <a:rPr lang="en-CA" dirty="0"/>
              <a:t>Are we intrinsically better than animals?</a:t>
            </a:r>
          </a:p>
          <a:p>
            <a:pPr lvl="1"/>
            <a:r>
              <a:rPr lang="en-CA" dirty="0"/>
              <a:t>Would super-</a:t>
            </a:r>
            <a:r>
              <a:rPr lang="en-CA" dirty="0" err="1"/>
              <a:t>galacticans</a:t>
            </a:r>
            <a:r>
              <a:rPr lang="en-CA" dirty="0"/>
              <a:t> be intrinsically better than us?</a:t>
            </a:r>
            <a:endParaRPr lang="en-US" dirty="0"/>
          </a:p>
        </p:txBody>
      </p:sp>
      <p:pic>
        <p:nvPicPr>
          <p:cNvPr id="5" name="Picture 4" descr="A picture containing text, linedrawing&#10;&#10;Description automatically generated">
            <a:extLst>
              <a:ext uri="{FF2B5EF4-FFF2-40B4-BE49-F238E27FC236}">
                <a16:creationId xmlns:a16="http://schemas.microsoft.com/office/drawing/2014/main" id="{ED5A0F3F-9882-409C-9304-188796A6C2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232" y="3133196"/>
            <a:ext cx="6256335" cy="3512079"/>
          </a:xfrm>
          <a:prstGeom prst="rect">
            <a:avLst/>
          </a:prstGeom>
        </p:spPr>
      </p:pic>
      <p:sp>
        <p:nvSpPr>
          <p:cNvPr id="7" name="TextBox 6">
            <a:extLst>
              <a:ext uri="{FF2B5EF4-FFF2-40B4-BE49-F238E27FC236}">
                <a16:creationId xmlns:a16="http://schemas.microsoft.com/office/drawing/2014/main" id="{99B8423C-BEB2-4C40-ACF5-4A91E2A430D3}"/>
              </a:ext>
            </a:extLst>
          </p:cNvPr>
          <p:cNvSpPr txBox="1"/>
          <p:nvPr/>
        </p:nvSpPr>
        <p:spPr>
          <a:xfrm>
            <a:off x="8045183" y="3133725"/>
            <a:ext cx="3048000" cy="923330"/>
          </a:xfrm>
          <a:prstGeom prst="rect">
            <a:avLst/>
          </a:prstGeom>
          <a:noFill/>
        </p:spPr>
        <p:txBody>
          <a:bodyPr wrap="square">
            <a:spAutoFit/>
          </a:bodyPr>
          <a:lstStyle/>
          <a:p>
            <a:r>
              <a:rPr lang="en-US" dirty="0"/>
              <a:t>https://www.empireonline.com/movies/news/ralph-steadman-good-reason/</a:t>
            </a:r>
          </a:p>
        </p:txBody>
      </p:sp>
    </p:spTree>
    <p:extLst>
      <p:ext uri="{BB962C8B-B14F-4D97-AF65-F5344CB8AC3E}">
        <p14:creationId xmlns:p14="http://schemas.microsoft.com/office/powerpoint/2010/main" val="1445137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09CAF-D63C-4386-A4D6-88FC51097653}"/>
              </a:ext>
            </a:extLst>
          </p:cNvPr>
          <p:cNvSpPr>
            <a:spLocks noGrp="1"/>
          </p:cNvSpPr>
          <p:nvPr>
            <p:ph type="title"/>
          </p:nvPr>
        </p:nvSpPr>
        <p:spPr/>
        <p:txBody>
          <a:bodyPr/>
          <a:lstStyle/>
          <a:p>
            <a:r>
              <a:rPr lang="en-CA" dirty="0"/>
              <a:t>Duty</a:t>
            </a:r>
            <a:endParaRPr lang="en-US" dirty="0"/>
          </a:p>
        </p:txBody>
      </p:sp>
      <p:sp>
        <p:nvSpPr>
          <p:cNvPr id="3" name="Content Placeholder 2">
            <a:extLst>
              <a:ext uri="{FF2B5EF4-FFF2-40B4-BE49-F238E27FC236}">
                <a16:creationId xmlns:a16="http://schemas.microsoft.com/office/drawing/2014/main" id="{958E87CB-0999-4A61-9570-3E3252A18F0C}"/>
              </a:ext>
            </a:extLst>
          </p:cNvPr>
          <p:cNvSpPr>
            <a:spLocks noGrp="1"/>
          </p:cNvSpPr>
          <p:nvPr>
            <p:ph idx="1"/>
          </p:nvPr>
        </p:nvSpPr>
        <p:spPr>
          <a:xfrm>
            <a:off x="838200" y="1825625"/>
            <a:ext cx="5257800" cy="4351338"/>
          </a:xfrm>
        </p:spPr>
        <p:txBody>
          <a:bodyPr/>
          <a:lstStyle/>
          <a:p>
            <a:r>
              <a:rPr lang="en-CA" dirty="0"/>
              <a:t>Duty is a requirement to moral action</a:t>
            </a:r>
          </a:p>
          <a:p>
            <a:r>
              <a:rPr lang="en-US" dirty="0"/>
              <a:t>The word 'deontological' comes from the Greek word </a:t>
            </a:r>
            <a:r>
              <a:rPr lang="en-US" i="1" dirty="0" err="1"/>
              <a:t>deon</a:t>
            </a:r>
            <a:r>
              <a:rPr lang="en-US" dirty="0"/>
              <a:t>, which means 'duty’.</a:t>
            </a:r>
            <a:endParaRPr lang="en-CA" dirty="0"/>
          </a:p>
          <a:p>
            <a:r>
              <a:rPr lang="en-US" dirty="0"/>
              <a:t>Duty-based ethics teaches that some acts are right or wrong because of the sorts of things they are</a:t>
            </a:r>
          </a:p>
        </p:txBody>
      </p:sp>
      <p:sp>
        <p:nvSpPr>
          <p:cNvPr id="5" name="TextBox 4">
            <a:extLst>
              <a:ext uri="{FF2B5EF4-FFF2-40B4-BE49-F238E27FC236}">
                <a16:creationId xmlns:a16="http://schemas.microsoft.com/office/drawing/2014/main" id="{943DA971-FD59-4CCB-B26D-2422B2DBF9FA}"/>
              </a:ext>
            </a:extLst>
          </p:cNvPr>
          <p:cNvSpPr txBox="1"/>
          <p:nvPr/>
        </p:nvSpPr>
        <p:spPr>
          <a:xfrm>
            <a:off x="838200" y="6123543"/>
            <a:ext cx="6096000" cy="369332"/>
          </a:xfrm>
          <a:prstGeom prst="rect">
            <a:avLst/>
          </a:prstGeom>
          <a:noFill/>
        </p:spPr>
        <p:txBody>
          <a:bodyPr wrap="square">
            <a:spAutoFit/>
          </a:bodyPr>
          <a:lstStyle/>
          <a:p>
            <a:r>
              <a:rPr lang="en-US" dirty="0">
                <a:hlinkClick r:id="rId2"/>
              </a:rPr>
              <a:t>https://www.bbc.co.uk/ethics/introduction/duty_1.shtml</a:t>
            </a:r>
            <a:r>
              <a:rPr lang="en-US" dirty="0"/>
              <a:t> </a:t>
            </a:r>
          </a:p>
        </p:txBody>
      </p:sp>
      <p:sp>
        <p:nvSpPr>
          <p:cNvPr id="7" name="TextBox 6">
            <a:extLst>
              <a:ext uri="{FF2B5EF4-FFF2-40B4-BE49-F238E27FC236}">
                <a16:creationId xmlns:a16="http://schemas.microsoft.com/office/drawing/2014/main" id="{DB5A9BA4-319F-4D8D-86F5-CD0C765CA267}"/>
              </a:ext>
            </a:extLst>
          </p:cNvPr>
          <p:cNvSpPr txBox="1"/>
          <p:nvPr/>
        </p:nvSpPr>
        <p:spPr>
          <a:xfrm>
            <a:off x="838200" y="6492875"/>
            <a:ext cx="6975764" cy="369332"/>
          </a:xfrm>
          <a:prstGeom prst="rect">
            <a:avLst/>
          </a:prstGeom>
          <a:noFill/>
        </p:spPr>
        <p:txBody>
          <a:bodyPr wrap="square">
            <a:spAutoFit/>
          </a:bodyPr>
          <a:lstStyle/>
          <a:p>
            <a:r>
              <a:rPr lang="en-US" dirty="0"/>
              <a:t>Cover image: </a:t>
            </a:r>
            <a:r>
              <a:rPr lang="en-US" dirty="0">
                <a:hlinkClick r:id="rId3"/>
              </a:rPr>
              <a:t>https://www.justwatch.com/us/tv-show/line-of-duty</a:t>
            </a:r>
            <a:r>
              <a:rPr lang="en-US" dirty="0"/>
              <a:t> </a:t>
            </a:r>
          </a:p>
        </p:txBody>
      </p:sp>
      <p:pic>
        <p:nvPicPr>
          <p:cNvPr id="9" name="Picture 8" descr="A group of people walking&#10;&#10;Description automatically generated with low confidence">
            <a:extLst>
              <a:ext uri="{FF2B5EF4-FFF2-40B4-BE49-F238E27FC236}">
                <a16:creationId xmlns:a16="http://schemas.microsoft.com/office/drawing/2014/main" id="{B8B0F72E-CE91-4567-87A8-64A9058E40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9" y="1837096"/>
            <a:ext cx="5257799" cy="3530017"/>
          </a:xfrm>
          <a:prstGeom prst="rect">
            <a:avLst/>
          </a:prstGeom>
        </p:spPr>
      </p:pic>
      <p:sp>
        <p:nvSpPr>
          <p:cNvPr id="11" name="TextBox 10">
            <a:extLst>
              <a:ext uri="{FF2B5EF4-FFF2-40B4-BE49-F238E27FC236}">
                <a16:creationId xmlns:a16="http://schemas.microsoft.com/office/drawing/2014/main" id="{3E476CC5-2685-47BB-B9AC-6B75AF629FE6}"/>
              </a:ext>
            </a:extLst>
          </p:cNvPr>
          <p:cNvSpPr txBox="1"/>
          <p:nvPr/>
        </p:nvSpPr>
        <p:spPr>
          <a:xfrm>
            <a:off x="5652654" y="5392133"/>
            <a:ext cx="5805055" cy="646331"/>
          </a:xfrm>
          <a:prstGeom prst="rect">
            <a:avLst/>
          </a:prstGeom>
          <a:noFill/>
        </p:spPr>
        <p:txBody>
          <a:bodyPr wrap="square">
            <a:spAutoFit/>
          </a:bodyPr>
          <a:lstStyle/>
          <a:p>
            <a:pPr algn="r"/>
            <a:r>
              <a:rPr lang="en-US" dirty="0">
                <a:hlinkClick r:id="rId5"/>
              </a:rPr>
              <a:t>https://www.nytimes.com/2019/09/02/opinion/should-work-be-passion-or-duty.html</a:t>
            </a:r>
            <a:r>
              <a:rPr lang="en-US" dirty="0"/>
              <a:t> </a:t>
            </a:r>
          </a:p>
        </p:txBody>
      </p:sp>
    </p:spTree>
    <p:extLst>
      <p:ext uri="{BB962C8B-B14F-4D97-AF65-F5344CB8AC3E}">
        <p14:creationId xmlns:p14="http://schemas.microsoft.com/office/powerpoint/2010/main" val="379680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41818-6928-46A8-B2C6-5AA549DA4BE7}"/>
              </a:ext>
            </a:extLst>
          </p:cNvPr>
          <p:cNvSpPr>
            <a:spLocks noGrp="1"/>
          </p:cNvSpPr>
          <p:nvPr>
            <p:ph type="title"/>
          </p:nvPr>
        </p:nvSpPr>
        <p:spPr/>
        <p:txBody>
          <a:bodyPr/>
          <a:lstStyle/>
          <a:p>
            <a:r>
              <a:rPr lang="en-CA" dirty="0"/>
              <a:t>Autonomy</a:t>
            </a:r>
            <a:endParaRPr lang="en-US" dirty="0"/>
          </a:p>
        </p:txBody>
      </p:sp>
      <p:sp>
        <p:nvSpPr>
          <p:cNvPr id="3" name="Content Placeholder 2">
            <a:extLst>
              <a:ext uri="{FF2B5EF4-FFF2-40B4-BE49-F238E27FC236}">
                <a16:creationId xmlns:a16="http://schemas.microsoft.com/office/drawing/2014/main" id="{689A087F-F07B-4C3F-B5B5-B884A88D9C72}"/>
              </a:ext>
            </a:extLst>
          </p:cNvPr>
          <p:cNvSpPr>
            <a:spLocks noGrp="1"/>
          </p:cNvSpPr>
          <p:nvPr>
            <p:ph idx="1"/>
          </p:nvPr>
        </p:nvSpPr>
        <p:spPr/>
        <p:txBody>
          <a:bodyPr/>
          <a:lstStyle/>
          <a:p>
            <a:r>
              <a:rPr lang="en-CA" dirty="0"/>
              <a:t>What’s important in Kat’s dictum is that we do not depend on an external moral authority to unveil moral law – we discover it for ourselves</a:t>
            </a:r>
          </a:p>
          <a:p>
            <a:r>
              <a:rPr lang="en-CA" dirty="0"/>
              <a:t>But how autonomous are we, really? (c.f. the Stanley Milgram shocking experiment in the 1960s)</a:t>
            </a:r>
            <a:endParaRPr lang="en-US" dirty="0"/>
          </a:p>
        </p:txBody>
      </p:sp>
      <p:pic>
        <p:nvPicPr>
          <p:cNvPr id="5" name="Picture 4" descr="Diagram&#10;&#10;Description automatically generated">
            <a:extLst>
              <a:ext uri="{FF2B5EF4-FFF2-40B4-BE49-F238E27FC236}">
                <a16:creationId xmlns:a16="http://schemas.microsoft.com/office/drawing/2014/main" id="{E0E5B263-B81D-4F52-8F2C-9D61045040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3867" y="4086920"/>
            <a:ext cx="4639733" cy="2405955"/>
          </a:xfrm>
          <a:prstGeom prst="rect">
            <a:avLst/>
          </a:prstGeom>
        </p:spPr>
      </p:pic>
      <p:sp>
        <p:nvSpPr>
          <p:cNvPr id="7" name="TextBox 6">
            <a:extLst>
              <a:ext uri="{FF2B5EF4-FFF2-40B4-BE49-F238E27FC236}">
                <a16:creationId xmlns:a16="http://schemas.microsoft.com/office/drawing/2014/main" id="{423A071A-A365-4AB1-8856-00FB26781937}"/>
              </a:ext>
            </a:extLst>
          </p:cNvPr>
          <p:cNvSpPr txBox="1"/>
          <p:nvPr/>
        </p:nvSpPr>
        <p:spPr>
          <a:xfrm>
            <a:off x="838200" y="5705952"/>
            <a:ext cx="3048000" cy="646331"/>
          </a:xfrm>
          <a:prstGeom prst="rect">
            <a:avLst/>
          </a:prstGeom>
          <a:noFill/>
        </p:spPr>
        <p:txBody>
          <a:bodyPr wrap="square">
            <a:spAutoFit/>
          </a:bodyPr>
          <a:lstStyle/>
          <a:p>
            <a:r>
              <a:rPr lang="en-US" dirty="0">
                <a:hlinkClick r:id="rId3"/>
              </a:rPr>
              <a:t>https://officevibe.com/blog/employee-autonomy-workplace</a:t>
            </a:r>
            <a:r>
              <a:rPr lang="en-US" dirty="0"/>
              <a:t> </a:t>
            </a:r>
          </a:p>
        </p:txBody>
      </p:sp>
    </p:spTree>
    <p:extLst>
      <p:ext uri="{BB962C8B-B14F-4D97-AF65-F5344CB8AC3E}">
        <p14:creationId xmlns:p14="http://schemas.microsoft.com/office/powerpoint/2010/main" val="1992060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4E8800-713F-41CB-AE4F-351B81C3C0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288" y="813303"/>
            <a:ext cx="8472402" cy="5732992"/>
          </a:xfrm>
          <a:prstGeom prst="rect">
            <a:avLst/>
          </a:prstGeom>
        </p:spPr>
      </p:pic>
      <p:sp>
        <p:nvSpPr>
          <p:cNvPr id="2" name="Title 1">
            <a:extLst>
              <a:ext uri="{FF2B5EF4-FFF2-40B4-BE49-F238E27FC236}">
                <a16:creationId xmlns:a16="http://schemas.microsoft.com/office/drawing/2014/main" id="{3C97830C-1721-4C43-9B36-912F72FB91E3}"/>
              </a:ext>
            </a:extLst>
          </p:cNvPr>
          <p:cNvSpPr>
            <a:spLocks noGrp="1"/>
          </p:cNvSpPr>
          <p:nvPr>
            <p:ph type="title"/>
          </p:nvPr>
        </p:nvSpPr>
        <p:spPr/>
        <p:txBody>
          <a:bodyPr/>
          <a:lstStyle/>
          <a:p>
            <a:r>
              <a:rPr lang="en-CA" dirty="0"/>
              <a:t>Prima Facie Duties</a:t>
            </a:r>
            <a:endParaRPr lang="en-US" dirty="0"/>
          </a:p>
        </p:txBody>
      </p:sp>
      <p:sp>
        <p:nvSpPr>
          <p:cNvPr id="3" name="Content Placeholder 2">
            <a:extLst>
              <a:ext uri="{FF2B5EF4-FFF2-40B4-BE49-F238E27FC236}">
                <a16:creationId xmlns:a16="http://schemas.microsoft.com/office/drawing/2014/main" id="{BEADE89E-2ACE-4060-A0F7-91209FCC7FED}"/>
              </a:ext>
            </a:extLst>
          </p:cNvPr>
          <p:cNvSpPr>
            <a:spLocks noGrp="1"/>
          </p:cNvSpPr>
          <p:nvPr>
            <p:ph idx="1"/>
          </p:nvPr>
        </p:nvSpPr>
        <p:spPr>
          <a:xfrm>
            <a:off x="3860800" y="1825625"/>
            <a:ext cx="7493000" cy="4351338"/>
          </a:xfrm>
        </p:spPr>
        <p:txBody>
          <a:bodyPr/>
          <a:lstStyle/>
          <a:p>
            <a:r>
              <a:rPr lang="en-CA" dirty="0"/>
              <a:t>The problem of exceptionless rules</a:t>
            </a:r>
          </a:p>
          <a:p>
            <a:r>
              <a:rPr lang="en-CA" dirty="0"/>
              <a:t>W.D. Ross – ‘prima facie duties’:</a:t>
            </a:r>
          </a:p>
          <a:p>
            <a:pPr lvl="1"/>
            <a:r>
              <a:rPr lang="en-CA" dirty="0"/>
              <a:t>Moral principles are self-evidence to any normal person on reflection</a:t>
            </a:r>
          </a:p>
          <a:p>
            <a:pPr lvl="1"/>
            <a:r>
              <a:rPr lang="en-CA" dirty="0"/>
              <a:t>But there is a plurality of principles, in no particular order</a:t>
            </a:r>
          </a:p>
          <a:p>
            <a:pPr lvl="2"/>
            <a:r>
              <a:rPr lang="en-CA" dirty="0"/>
              <a:t>E.g. keeping promises, fidelity, gratitude, </a:t>
            </a:r>
            <a:r>
              <a:rPr lang="en-CA" dirty="0" err="1"/>
              <a:t>beneficience</a:t>
            </a:r>
            <a:r>
              <a:rPr lang="en-CA" dirty="0"/>
              <a:t>, justice, self-improvement, non-</a:t>
            </a:r>
            <a:r>
              <a:rPr lang="en-CA" dirty="0" err="1"/>
              <a:t>maleficience</a:t>
            </a:r>
            <a:endParaRPr lang="en-CA" dirty="0"/>
          </a:p>
          <a:p>
            <a:pPr lvl="1"/>
            <a:r>
              <a:rPr lang="en-CA" dirty="0"/>
              <a:t>Any principle can be over-ridden by others in particular situations</a:t>
            </a:r>
            <a:endParaRPr lang="en-US" dirty="0"/>
          </a:p>
        </p:txBody>
      </p:sp>
      <p:sp>
        <p:nvSpPr>
          <p:cNvPr id="5" name="TextBox 4">
            <a:extLst>
              <a:ext uri="{FF2B5EF4-FFF2-40B4-BE49-F238E27FC236}">
                <a16:creationId xmlns:a16="http://schemas.microsoft.com/office/drawing/2014/main" id="{F1D45386-BB32-4B41-A42E-6481151F8229}"/>
              </a:ext>
            </a:extLst>
          </p:cNvPr>
          <p:cNvSpPr txBox="1"/>
          <p:nvPr/>
        </p:nvSpPr>
        <p:spPr>
          <a:xfrm>
            <a:off x="838200" y="5992297"/>
            <a:ext cx="9968345" cy="369332"/>
          </a:xfrm>
          <a:prstGeom prst="rect">
            <a:avLst/>
          </a:prstGeom>
          <a:noFill/>
        </p:spPr>
        <p:txBody>
          <a:bodyPr wrap="square">
            <a:spAutoFit/>
          </a:bodyPr>
          <a:lstStyle/>
          <a:p>
            <a:r>
              <a:rPr lang="en-US" dirty="0">
                <a:hlinkClick r:id="rId3"/>
              </a:rPr>
              <a:t>https://www.mvorganizing.org/what-are-the-prima-facie-duties-according-to-wd-ross/</a:t>
            </a:r>
            <a:r>
              <a:rPr lang="en-US" dirty="0"/>
              <a:t> </a:t>
            </a:r>
          </a:p>
        </p:txBody>
      </p:sp>
      <p:sp>
        <p:nvSpPr>
          <p:cNvPr id="9" name="TextBox 8">
            <a:extLst>
              <a:ext uri="{FF2B5EF4-FFF2-40B4-BE49-F238E27FC236}">
                <a16:creationId xmlns:a16="http://schemas.microsoft.com/office/drawing/2014/main" id="{32215998-0F57-4A22-A662-35CD4E51FA03}"/>
              </a:ext>
            </a:extLst>
          </p:cNvPr>
          <p:cNvSpPr txBox="1"/>
          <p:nvPr/>
        </p:nvSpPr>
        <p:spPr>
          <a:xfrm>
            <a:off x="838200" y="6352802"/>
            <a:ext cx="9664700" cy="369332"/>
          </a:xfrm>
          <a:prstGeom prst="rect">
            <a:avLst/>
          </a:prstGeom>
          <a:noFill/>
        </p:spPr>
        <p:txBody>
          <a:bodyPr wrap="square">
            <a:spAutoFit/>
          </a:bodyPr>
          <a:lstStyle/>
          <a:p>
            <a:r>
              <a:rPr lang="en-US" dirty="0">
                <a:hlinkClick r:id="rId4"/>
              </a:rPr>
              <a:t>https://www.lecturesbureau.gr/1/prima-facie-duties-lou-marinoff-1449/?lang=en</a:t>
            </a:r>
            <a:r>
              <a:rPr lang="en-US" dirty="0"/>
              <a:t> </a:t>
            </a:r>
          </a:p>
        </p:txBody>
      </p:sp>
    </p:spTree>
    <p:extLst>
      <p:ext uri="{BB962C8B-B14F-4D97-AF65-F5344CB8AC3E}">
        <p14:creationId xmlns:p14="http://schemas.microsoft.com/office/powerpoint/2010/main" val="776282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BE68B-B01F-420E-90E5-90B93BC9A5C2}"/>
              </a:ext>
            </a:extLst>
          </p:cNvPr>
          <p:cNvSpPr>
            <a:spLocks noGrp="1"/>
          </p:cNvSpPr>
          <p:nvPr>
            <p:ph type="title"/>
          </p:nvPr>
        </p:nvSpPr>
        <p:spPr/>
        <p:txBody>
          <a:bodyPr/>
          <a:lstStyle/>
          <a:p>
            <a:r>
              <a:rPr lang="en-CA" dirty="0"/>
              <a:t>Professional Duties</a:t>
            </a:r>
            <a:endParaRPr lang="en-US" dirty="0"/>
          </a:p>
        </p:txBody>
      </p:sp>
      <p:sp>
        <p:nvSpPr>
          <p:cNvPr id="3" name="Content Placeholder 2">
            <a:extLst>
              <a:ext uri="{FF2B5EF4-FFF2-40B4-BE49-F238E27FC236}">
                <a16:creationId xmlns:a16="http://schemas.microsoft.com/office/drawing/2014/main" id="{E6B8824E-C0B5-4CBF-B91F-52733B946D68}"/>
              </a:ext>
            </a:extLst>
          </p:cNvPr>
          <p:cNvSpPr>
            <a:spLocks noGrp="1"/>
          </p:cNvSpPr>
          <p:nvPr>
            <p:ph idx="1"/>
          </p:nvPr>
        </p:nvSpPr>
        <p:spPr>
          <a:xfrm>
            <a:off x="838200" y="1825624"/>
            <a:ext cx="5681133" cy="5032375"/>
          </a:xfrm>
        </p:spPr>
        <p:txBody>
          <a:bodyPr>
            <a:normAutofit/>
          </a:bodyPr>
          <a:lstStyle/>
          <a:p>
            <a:pPr marL="0" indent="0" rtl="0">
              <a:spcBef>
                <a:spcPts val="0"/>
              </a:spcBef>
              <a:spcAft>
                <a:spcPts val="1000"/>
              </a:spcAft>
              <a:buNone/>
            </a:pPr>
            <a:r>
              <a:rPr lang="en-US" dirty="0">
                <a:effectLst/>
              </a:rPr>
              <a:t>“Duty to care for a patient by physician is a duty of virtue. A person who decides to become a physician takes on the promise of using his or her abilities to the best advantage. Such a promise can be explicit (e.g., taking an oath) or implicit, but there is no denying its existence.”</a:t>
            </a:r>
          </a:p>
        </p:txBody>
      </p:sp>
      <p:pic>
        <p:nvPicPr>
          <p:cNvPr id="5" name="Picture 4" descr="Graphical user interface&#10;&#10;Description automatically generated">
            <a:extLst>
              <a:ext uri="{FF2B5EF4-FFF2-40B4-BE49-F238E27FC236}">
                <a16:creationId xmlns:a16="http://schemas.microsoft.com/office/drawing/2014/main" id="{2DD974DB-4C42-45A6-B448-FE14E03B2D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599" y="1825624"/>
            <a:ext cx="4528207" cy="4104321"/>
          </a:xfrm>
          <a:prstGeom prst="rect">
            <a:avLst/>
          </a:prstGeom>
        </p:spPr>
      </p:pic>
      <p:sp>
        <p:nvSpPr>
          <p:cNvPr id="7" name="TextBox 6">
            <a:extLst>
              <a:ext uri="{FF2B5EF4-FFF2-40B4-BE49-F238E27FC236}">
                <a16:creationId xmlns:a16="http://schemas.microsoft.com/office/drawing/2014/main" id="{E0BCDEC8-A310-4ECE-9ECD-4EF41FC07253}"/>
              </a:ext>
            </a:extLst>
          </p:cNvPr>
          <p:cNvSpPr txBox="1"/>
          <p:nvPr/>
        </p:nvSpPr>
        <p:spPr>
          <a:xfrm>
            <a:off x="838200" y="5070102"/>
            <a:ext cx="6096000" cy="1477328"/>
          </a:xfrm>
          <a:prstGeom prst="rect">
            <a:avLst/>
          </a:prstGeom>
          <a:noFill/>
        </p:spPr>
        <p:txBody>
          <a:bodyPr wrap="square">
            <a:spAutoFit/>
          </a:bodyPr>
          <a:lstStyle/>
          <a:p>
            <a:r>
              <a:rPr lang="en-US" dirty="0">
                <a:hlinkClick r:id="rId3"/>
              </a:rPr>
              <a:t>https://www.longwoods.com/content/17389/law-and-governance/clinicians-duty-to-care-a-kantian-analysis</a:t>
            </a:r>
            <a:r>
              <a:rPr lang="en-US" dirty="0"/>
              <a:t> </a:t>
            </a:r>
          </a:p>
          <a:p>
            <a:endParaRPr lang="en-US" dirty="0"/>
          </a:p>
          <a:p>
            <a:r>
              <a:rPr lang="en-US" dirty="0">
                <a:hlinkClick r:id="rId4"/>
              </a:rPr>
              <a:t>https://www.kitces.com/blog/the-15-fiduciary-duties-to-clients-that-cfp-professionals-must-comply-with/</a:t>
            </a:r>
            <a:r>
              <a:rPr lang="en-US" dirty="0"/>
              <a:t> </a:t>
            </a:r>
          </a:p>
        </p:txBody>
      </p:sp>
    </p:spTree>
    <p:extLst>
      <p:ext uri="{BB962C8B-B14F-4D97-AF65-F5344CB8AC3E}">
        <p14:creationId xmlns:p14="http://schemas.microsoft.com/office/powerpoint/2010/main" val="415594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5A7B7-6E5E-48BB-BB06-CC343A69EC4C}"/>
              </a:ext>
            </a:extLst>
          </p:cNvPr>
          <p:cNvSpPr>
            <a:spLocks noGrp="1"/>
          </p:cNvSpPr>
          <p:nvPr>
            <p:ph type="title"/>
          </p:nvPr>
        </p:nvSpPr>
        <p:spPr/>
        <p:txBody>
          <a:bodyPr/>
          <a:lstStyle/>
          <a:p>
            <a:r>
              <a:rPr lang="en-CA" dirty="0"/>
              <a:t>The Emptiness of Rules</a:t>
            </a:r>
            <a:endParaRPr lang="en-US" dirty="0"/>
          </a:p>
        </p:txBody>
      </p:sp>
      <p:sp>
        <p:nvSpPr>
          <p:cNvPr id="3" name="Content Placeholder 2">
            <a:extLst>
              <a:ext uri="{FF2B5EF4-FFF2-40B4-BE49-F238E27FC236}">
                <a16:creationId xmlns:a16="http://schemas.microsoft.com/office/drawing/2014/main" id="{AD261E14-B0AB-4164-A5F7-A490A591BE8A}"/>
              </a:ext>
            </a:extLst>
          </p:cNvPr>
          <p:cNvSpPr>
            <a:spLocks noGrp="1"/>
          </p:cNvSpPr>
          <p:nvPr>
            <p:ph idx="1"/>
          </p:nvPr>
        </p:nvSpPr>
        <p:spPr>
          <a:xfrm>
            <a:off x="5239926" y="1856319"/>
            <a:ext cx="6307667" cy="4351338"/>
          </a:xfrm>
        </p:spPr>
        <p:txBody>
          <a:bodyPr/>
          <a:lstStyle/>
          <a:p>
            <a:pPr marL="0" indent="0">
              <a:buNone/>
            </a:pPr>
            <a:r>
              <a:rPr lang="en-US" dirty="0"/>
              <a:t>Morality doesn’t seem to simply be a matter of following the rules. “If right action were determined by rules that any clever adolescent could apply correctly, how could this be so? Why are there not moral whiz-kids, the way there are mathematical (or quasi-mathematical) whiz-kids?” (</a:t>
            </a:r>
            <a:r>
              <a:rPr lang="en-US" dirty="0" err="1"/>
              <a:t>Hursthouse</a:t>
            </a:r>
            <a:r>
              <a:rPr lang="en-US" dirty="0"/>
              <a:t>, 1998)</a:t>
            </a:r>
          </a:p>
        </p:txBody>
      </p:sp>
      <p:pic>
        <p:nvPicPr>
          <p:cNvPr id="5" name="Picture 4" descr="Diagram&#10;&#10;Description automatically generated with medium confidence">
            <a:extLst>
              <a:ext uri="{FF2B5EF4-FFF2-40B4-BE49-F238E27FC236}">
                <a16:creationId xmlns:a16="http://schemas.microsoft.com/office/drawing/2014/main" id="{441539DA-FED6-49E9-BA57-4ADF7C591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142" y="1825626"/>
            <a:ext cx="4783784" cy="3186642"/>
          </a:xfrm>
          <a:prstGeom prst="rect">
            <a:avLst/>
          </a:prstGeom>
        </p:spPr>
      </p:pic>
      <p:sp>
        <p:nvSpPr>
          <p:cNvPr id="7" name="TextBox 6">
            <a:extLst>
              <a:ext uri="{FF2B5EF4-FFF2-40B4-BE49-F238E27FC236}">
                <a16:creationId xmlns:a16="http://schemas.microsoft.com/office/drawing/2014/main" id="{A03E5E54-955F-4235-925C-EE410DBC303D}"/>
              </a:ext>
            </a:extLst>
          </p:cNvPr>
          <p:cNvSpPr txBox="1"/>
          <p:nvPr/>
        </p:nvSpPr>
        <p:spPr>
          <a:xfrm>
            <a:off x="838200" y="5425702"/>
            <a:ext cx="6096000" cy="646331"/>
          </a:xfrm>
          <a:prstGeom prst="rect">
            <a:avLst/>
          </a:prstGeom>
          <a:noFill/>
        </p:spPr>
        <p:txBody>
          <a:bodyPr wrap="square">
            <a:spAutoFit/>
          </a:bodyPr>
          <a:lstStyle/>
          <a:p>
            <a:r>
              <a:rPr lang="en-US" dirty="0">
                <a:hlinkClick r:id="rId3"/>
              </a:rPr>
              <a:t>https://finance-notes.com/10-examples-of-business-ethics-and-why-they-are-important-for-your-business/</a:t>
            </a:r>
            <a:r>
              <a:rPr lang="en-US" dirty="0"/>
              <a:t> </a:t>
            </a:r>
          </a:p>
        </p:txBody>
      </p:sp>
    </p:spTree>
    <p:extLst>
      <p:ext uri="{BB962C8B-B14F-4D97-AF65-F5344CB8AC3E}">
        <p14:creationId xmlns:p14="http://schemas.microsoft.com/office/powerpoint/2010/main" val="2388359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A15D3-6F92-4DB0-85DF-9FEBD7910C92}"/>
              </a:ext>
            </a:extLst>
          </p:cNvPr>
          <p:cNvSpPr>
            <a:spLocks noGrp="1"/>
          </p:cNvSpPr>
          <p:nvPr>
            <p:ph type="title"/>
          </p:nvPr>
        </p:nvSpPr>
        <p:spPr/>
        <p:txBody>
          <a:bodyPr/>
          <a:lstStyle/>
          <a:p>
            <a:r>
              <a:rPr lang="en-US" dirty="0"/>
              <a:t>The End of Principles?</a:t>
            </a:r>
          </a:p>
        </p:txBody>
      </p:sp>
      <p:sp>
        <p:nvSpPr>
          <p:cNvPr id="3" name="Content Placeholder 2">
            <a:extLst>
              <a:ext uri="{FF2B5EF4-FFF2-40B4-BE49-F238E27FC236}">
                <a16:creationId xmlns:a16="http://schemas.microsoft.com/office/drawing/2014/main" id="{BF4F5251-908C-47DD-9C04-9F7516971012}"/>
              </a:ext>
            </a:extLst>
          </p:cNvPr>
          <p:cNvSpPr>
            <a:spLocks noGrp="1"/>
          </p:cNvSpPr>
          <p:nvPr>
            <p:ph idx="1"/>
          </p:nvPr>
        </p:nvSpPr>
        <p:spPr/>
        <p:txBody>
          <a:bodyPr/>
          <a:lstStyle/>
          <a:p>
            <a:r>
              <a:rPr lang="en-US" dirty="0"/>
              <a:t>“The concept of ‘ethical principles’ for AI has encountered pushback both from ethicists, some of whom object to the imprecise usage of the term in this context, as well as from some human rights practitioners, who resist the recasting of fundamental human rights in this language.” (</a:t>
            </a:r>
            <a:r>
              <a:rPr lang="en-US" dirty="0" err="1"/>
              <a:t>Fjeld</a:t>
            </a:r>
            <a:r>
              <a:rPr lang="en-US" dirty="0"/>
              <a:t>, et.al., 2020)</a:t>
            </a:r>
          </a:p>
          <a:p>
            <a:endParaRPr lang="en-US" dirty="0"/>
          </a:p>
        </p:txBody>
      </p:sp>
      <p:pic>
        <p:nvPicPr>
          <p:cNvPr id="5" name="Picture 4">
            <a:extLst>
              <a:ext uri="{FF2B5EF4-FFF2-40B4-BE49-F238E27FC236}">
                <a16:creationId xmlns:a16="http://schemas.microsoft.com/office/drawing/2014/main" id="{5F796DF3-E5E9-41CC-97E2-BD504226DE14}"/>
              </a:ext>
            </a:extLst>
          </p:cNvPr>
          <p:cNvPicPr>
            <a:picLocks noChangeAspect="1"/>
          </p:cNvPicPr>
          <p:nvPr/>
        </p:nvPicPr>
        <p:blipFill>
          <a:blip r:embed="rId2"/>
          <a:stretch>
            <a:fillRect/>
          </a:stretch>
        </p:blipFill>
        <p:spPr>
          <a:xfrm>
            <a:off x="1412008" y="4001293"/>
            <a:ext cx="6548366" cy="2738173"/>
          </a:xfrm>
          <a:prstGeom prst="rect">
            <a:avLst/>
          </a:prstGeom>
        </p:spPr>
      </p:pic>
      <p:sp>
        <p:nvSpPr>
          <p:cNvPr id="7" name="TextBox 6">
            <a:extLst>
              <a:ext uri="{FF2B5EF4-FFF2-40B4-BE49-F238E27FC236}">
                <a16:creationId xmlns:a16="http://schemas.microsoft.com/office/drawing/2014/main" id="{184E5896-98E2-4FBF-B6A7-6352BCF3F1FB}"/>
              </a:ext>
            </a:extLst>
          </p:cNvPr>
          <p:cNvSpPr txBox="1"/>
          <p:nvPr/>
        </p:nvSpPr>
        <p:spPr>
          <a:xfrm>
            <a:off x="8856132" y="4184551"/>
            <a:ext cx="2253841" cy="2308324"/>
          </a:xfrm>
          <a:prstGeom prst="rect">
            <a:avLst/>
          </a:prstGeom>
          <a:noFill/>
        </p:spPr>
        <p:txBody>
          <a:bodyPr wrap="square">
            <a:spAutoFit/>
          </a:bodyPr>
          <a:lstStyle/>
          <a:p>
            <a:r>
              <a:rPr lang="en-US" dirty="0">
                <a:hlinkClick r:id="rId3"/>
              </a:rPr>
              <a:t>https://www.slidegeeks.com/business/product/ethical-standards-governance-ppt-powerpoint-presentation-summary-example-cpb</a:t>
            </a:r>
            <a:r>
              <a:rPr lang="en-US" dirty="0"/>
              <a:t> </a:t>
            </a:r>
          </a:p>
        </p:txBody>
      </p:sp>
    </p:spTree>
    <p:extLst>
      <p:ext uri="{BB962C8B-B14F-4D97-AF65-F5344CB8AC3E}">
        <p14:creationId xmlns:p14="http://schemas.microsoft.com/office/powerpoint/2010/main" val="4009874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F1BAE-D9C4-4D83-9074-0D15EEEA2581}"/>
              </a:ext>
            </a:extLst>
          </p:cNvPr>
          <p:cNvSpPr>
            <a:spLocks noGrp="1"/>
          </p:cNvSpPr>
          <p:nvPr>
            <p:ph type="title"/>
          </p:nvPr>
        </p:nvSpPr>
        <p:spPr/>
        <p:txBody>
          <a:bodyPr/>
          <a:lstStyle/>
          <a:p>
            <a:r>
              <a:rPr lang="en-CA" dirty="0"/>
              <a:t>Deontology</a:t>
            </a:r>
            <a:endParaRPr lang="en-US" dirty="0"/>
          </a:p>
        </p:txBody>
      </p:sp>
      <p:sp>
        <p:nvSpPr>
          <p:cNvPr id="3" name="Content Placeholder 2">
            <a:extLst>
              <a:ext uri="{FF2B5EF4-FFF2-40B4-BE49-F238E27FC236}">
                <a16:creationId xmlns:a16="http://schemas.microsoft.com/office/drawing/2014/main" id="{766F57D3-29CB-47F7-A00D-17D955EF472A}"/>
              </a:ext>
            </a:extLst>
          </p:cNvPr>
          <p:cNvSpPr>
            <a:spLocks noGrp="1"/>
          </p:cNvSpPr>
          <p:nvPr>
            <p:ph idx="1"/>
          </p:nvPr>
        </p:nvSpPr>
        <p:spPr>
          <a:xfrm>
            <a:off x="4558144" y="1825625"/>
            <a:ext cx="6795655" cy="4351338"/>
          </a:xfrm>
        </p:spPr>
        <p:txBody>
          <a:bodyPr/>
          <a:lstStyle/>
          <a:p>
            <a:pPr marL="0" indent="0">
              <a:buNone/>
            </a:pPr>
            <a:r>
              <a:rPr lang="en-CA" dirty="0"/>
              <a:t>“</a:t>
            </a:r>
            <a:r>
              <a:rPr lang="en-US" dirty="0"/>
              <a:t>Deontologists argue that you can never know what the results will be so it doesn’t make sense to decide whether something is ethical based on outcomes.”</a:t>
            </a:r>
          </a:p>
          <a:p>
            <a:pPr marL="0" indent="0">
              <a:buNone/>
            </a:pPr>
            <a:r>
              <a:rPr lang="en-US" dirty="0"/>
              <a:t>“Deontology is also concerned with intentions. If you intended good through your action, then the action is good, no matter what actually happened as a result.”</a:t>
            </a:r>
          </a:p>
        </p:txBody>
      </p:sp>
      <p:sp>
        <p:nvSpPr>
          <p:cNvPr id="5" name="TextBox 4">
            <a:extLst>
              <a:ext uri="{FF2B5EF4-FFF2-40B4-BE49-F238E27FC236}">
                <a16:creationId xmlns:a16="http://schemas.microsoft.com/office/drawing/2014/main" id="{1C8BB0C6-DB94-4C26-B74F-6D16B16FD848}"/>
              </a:ext>
            </a:extLst>
          </p:cNvPr>
          <p:cNvSpPr txBox="1"/>
          <p:nvPr/>
        </p:nvSpPr>
        <p:spPr>
          <a:xfrm>
            <a:off x="838199" y="5530632"/>
            <a:ext cx="8887691" cy="369332"/>
          </a:xfrm>
          <a:prstGeom prst="rect">
            <a:avLst/>
          </a:prstGeom>
          <a:noFill/>
        </p:spPr>
        <p:txBody>
          <a:bodyPr wrap="square">
            <a:spAutoFit/>
          </a:bodyPr>
          <a:lstStyle/>
          <a:p>
            <a:r>
              <a:rPr lang="en-US" sz="1800" b="0" i="0" u="sng" strike="noStrike" dirty="0">
                <a:solidFill>
                  <a:srgbClr val="1155CC"/>
                </a:solidFill>
                <a:effectLst/>
                <a:latin typeface="Arial" panose="020B0604020202020204" pitchFamily="34" charset="0"/>
                <a:hlinkClick r:id="rId2"/>
              </a:rPr>
              <a:t>https://lcubbison.pressbooks.com/chapter/core-202-ethical-reasoning/</a:t>
            </a:r>
            <a:endParaRPr lang="en-US" dirty="0"/>
          </a:p>
        </p:txBody>
      </p:sp>
      <p:pic>
        <p:nvPicPr>
          <p:cNvPr id="7" name="Picture 6" descr="Graphical user interface, Teams&#10;&#10;Description automatically generated">
            <a:extLst>
              <a:ext uri="{FF2B5EF4-FFF2-40B4-BE49-F238E27FC236}">
                <a16:creationId xmlns:a16="http://schemas.microsoft.com/office/drawing/2014/main" id="{32F07F4B-CC03-4C69-AC67-9CC2C41399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00" y="1928957"/>
            <a:ext cx="4043243" cy="3000086"/>
          </a:xfrm>
          <a:prstGeom prst="rect">
            <a:avLst/>
          </a:prstGeom>
        </p:spPr>
      </p:pic>
      <p:sp>
        <p:nvSpPr>
          <p:cNvPr id="9" name="TextBox 8">
            <a:extLst>
              <a:ext uri="{FF2B5EF4-FFF2-40B4-BE49-F238E27FC236}">
                <a16:creationId xmlns:a16="http://schemas.microsoft.com/office/drawing/2014/main" id="{6745A850-5B53-433E-B0FE-9EC28B763BB4}"/>
              </a:ext>
            </a:extLst>
          </p:cNvPr>
          <p:cNvSpPr txBox="1"/>
          <p:nvPr/>
        </p:nvSpPr>
        <p:spPr>
          <a:xfrm>
            <a:off x="838199" y="5853798"/>
            <a:ext cx="9698182" cy="369332"/>
          </a:xfrm>
          <a:prstGeom prst="rect">
            <a:avLst/>
          </a:prstGeom>
          <a:noFill/>
        </p:spPr>
        <p:txBody>
          <a:bodyPr wrap="square">
            <a:spAutoFit/>
          </a:bodyPr>
          <a:lstStyle/>
          <a:p>
            <a:r>
              <a:rPr lang="en-US" dirty="0">
                <a:hlinkClick r:id="rId4"/>
              </a:rPr>
              <a:t>https://k12.libretexts.org/Bookshelves/Philosophy/08%3A_Chapter_8/8.05%3A_Section_5-</a:t>
            </a:r>
            <a:r>
              <a:rPr lang="en-US" dirty="0"/>
              <a:t> </a:t>
            </a:r>
          </a:p>
        </p:txBody>
      </p:sp>
    </p:spTree>
    <p:extLst>
      <p:ext uri="{BB962C8B-B14F-4D97-AF65-F5344CB8AC3E}">
        <p14:creationId xmlns:p14="http://schemas.microsoft.com/office/powerpoint/2010/main" val="1384666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27212-7856-4C44-BC2E-F49C803AB4E7}"/>
              </a:ext>
            </a:extLst>
          </p:cNvPr>
          <p:cNvSpPr>
            <a:spLocks noGrp="1"/>
          </p:cNvSpPr>
          <p:nvPr>
            <p:ph type="title"/>
          </p:nvPr>
        </p:nvSpPr>
        <p:spPr/>
        <p:txBody>
          <a:bodyPr/>
          <a:lstStyle/>
          <a:p>
            <a:r>
              <a:rPr lang="en-CA" dirty="0"/>
              <a:t>Moral Intuitions</a:t>
            </a:r>
            <a:endParaRPr lang="en-US" dirty="0"/>
          </a:p>
        </p:txBody>
      </p:sp>
      <p:sp>
        <p:nvSpPr>
          <p:cNvPr id="3" name="Content Placeholder 2">
            <a:extLst>
              <a:ext uri="{FF2B5EF4-FFF2-40B4-BE49-F238E27FC236}">
                <a16:creationId xmlns:a16="http://schemas.microsoft.com/office/drawing/2014/main" id="{57899746-1F7F-4E6D-B25A-A484E4C12AB1}"/>
              </a:ext>
            </a:extLst>
          </p:cNvPr>
          <p:cNvSpPr>
            <a:spLocks noGrp="1"/>
          </p:cNvSpPr>
          <p:nvPr>
            <p:ph idx="1"/>
          </p:nvPr>
        </p:nvSpPr>
        <p:spPr/>
        <p:txBody>
          <a:bodyPr/>
          <a:lstStyle/>
          <a:p>
            <a:r>
              <a:rPr lang="en-CA" dirty="0"/>
              <a:t>Derived from the ‘natural law theory’ of the Middle Ages</a:t>
            </a:r>
          </a:p>
          <a:p>
            <a:r>
              <a:rPr lang="en-CA" dirty="0"/>
              <a:t>E.g. Aquinas: “e</a:t>
            </a:r>
            <a:r>
              <a:rPr lang="en-US" dirty="0"/>
              <a:t>very substance seeks the preservation of its own being, according to its nature: and by reason of this inclination, whatever is a means of preserving human life, and of warding off its obstacles, belongs to the natural law.” (Q94:2)</a:t>
            </a:r>
          </a:p>
          <a:p>
            <a:r>
              <a:rPr lang="en-US" dirty="0"/>
              <a:t>Act intuitionism, rule-intuitionism</a:t>
            </a:r>
          </a:p>
        </p:txBody>
      </p:sp>
      <p:sp>
        <p:nvSpPr>
          <p:cNvPr id="5" name="TextBox 4">
            <a:extLst>
              <a:ext uri="{FF2B5EF4-FFF2-40B4-BE49-F238E27FC236}">
                <a16:creationId xmlns:a16="http://schemas.microsoft.com/office/drawing/2014/main" id="{7B9CF9A4-8447-4819-92E1-E1BF55BC6E6F}"/>
              </a:ext>
            </a:extLst>
          </p:cNvPr>
          <p:cNvSpPr txBox="1"/>
          <p:nvPr/>
        </p:nvSpPr>
        <p:spPr>
          <a:xfrm>
            <a:off x="1039091" y="4454535"/>
            <a:ext cx="4530436" cy="1754326"/>
          </a:xfrm>
          <a:prstGeom prst="rect">
            <a:avLst/>
          </a:prstGeom>
          <a:noFill/>
        </p:spPr>
        <p:txBody>
          <a:bodyPr wrap="square">
            <a:spAutoFit/>
          </a:bodyPr>
          <a:lstStyle/>
          <a:p>
            <a:r>
              <a:rPr lang="en-US" dirty="0">
                <a:hlinkClick r:id="rId2"/>
              </a:rPr>
              <a:t>https://epublications.marquette.edu/cgi/viewcontent.cgi?referer=https://www.google.com/&amp;httpsredir=1&amp;article=1380&amp;context=phil_fac</a:t>
            </a:r>
            <a:r>
              <a:rPr lang="en-US" dirty="0"/>
              <a:t> </a:t>
            </a:r>
          </a:p>
          <a:p>
            <a:endParaRPr lang="en-US" dirty="0"/>
          </a:p>
          <a:p>
            <a:r>
              <a:rPr lang="en-US" dirty="0">
                <a:hlinkClick r:id="rId3"/>
              </a:rPr>
              <a:t>https://theelectricagora.com/2015/11/04/a-discussion-on-moral-intuition/</a:t>
            </a:r>
            <a:r>
              <a:rPr lang="en-US" dirty="0"/>
              <a:t> </a:t>
            </a:r>
          </a:p>
        </p:txBody>
      </p:sp>
      <p:pic>
        <p:nvPicPr>
          <p:cNvPr id="7" name="Picture 6" descr="A picture containing text, clipart, screenshot&#10;&#10;Description automatically generated">
            <a:extLst>
              <a:ext uri="{FF2B5EF4-FFF2-40B4-BE49-F238E27FC236}">
                <a16:creationId xmlns:a16="http://schemas.microsoft.com/office/drawing/2014/main" id="{9D82851E-87DC-4B3E-A94C-CE3E245D76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4958" y="4244463"/>
            <a:ext cx="4560339" cy="2248412"/>
          </a:xfrm>
          <a:prstGeom prst="rect">
            <a:avLst/>
          </a:prstGeom>
        </p:spPr>
      </p:pic>
    </p:spTree>
    <p:extLst>
      <p:ext uri="{BB962C8B-B14F-4D97-AF65-F5344CB8AC3E}">
        <p14:creationId xmlns:p14="http://schemas.microsoft.com/office/powerpoint/2010/main" val="3533568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E488D-A067-40CF-9FBF-0BD5AF63A43E}"/>
              </a:ext>
            </a:extLst>
          </p:cNvPr>
          <p:cNvSpPr>
            <a:spLocks noGrp="1"/>
          </p:cNvSpPr>
          <p:nvPr>
            <p:ph type="title"/>
          </p:nvPr>
        </p:nvSpPr>
        <p:spPr/>
        <p:txBody>
          <a:bodyPr/>
          <a:lstStyle/>
          <a:p>
            <a:r>
              <a:rPr lang="en-CA" dirty="0"/>
              <a:t>Natural Law Theory</a:t>
            </a:r>
            <a:endParaRPr lang="en-US" dirty="0"/>
          </a:p>
        </p:txBody>
      </p:sp>
      <p:sp>
        <p:nvSpPr>
          <p:cNvPr id="3" name="Content Placeholder 2">
            <a:extLst>
              <a:ext uri="{FF2B5EF4-FFF2-40B4-BE49-F238E27FC236}">
                <a16:creationId xmlns:a16="http://schemas.microsoft.com/office/drawing/2014/main" id="{3456D02E-A77A-4BCA-9970-948794FD3997}"/>
              </a:ext>
            </a:extLst>
          </p:cNvPr>
          <p:cNvSpPr>
            <a:spLocks noGrp="1"/>
          </p:cNvSpPr>
          <p:nvPr>
            <p:ph idx="1"/>
          </p:nvPr>
        </p:nvSpPr>
        <p:spPr/>
        <p:txBody>
          <a:bodyPr>
            <a:normAutofit/>
          </a:bodyPr>
          <a:lstStyle/>
          <a:p>
            <a:r>
              <a:rPr lang="en-US" dirty="0"/>
              <a:t>From John Finnis, Germain </a:t>
            </a:r>
            <a:r>
              <a:rPr lang="en-US" dirty="0" err="1"/>
              <a:t>Grisez</a:t>
            </a:r>
            <a:r>
              <a:rPr lang="en-US" dirty="0"/>
              <a:t>, and others, a set of seven basic, self-evident values from which moral norms could be safely derived</a:t>
            </a:r>
          </a:p>
          <a:p>
            <a:pPr lvl="1"/>
            <a:r>
              <a:rPr lang="en-US" dirty="0"/>
              <a:t>Life, health, and safety </a:t>
            </a:r>
          </a:p>
          <a:p>
            <a:pPr lvl="1"/>
            <a:r>
              <a:rPr lang="en-US" dirty="0"/>
              <a:t>Knowledge of reality and appreciation of beauty</a:t>
            </a:r>
          </a:p>
          <a:p>
            <a:pPr lvl="1"/>
            <a:r>
              <a:rPr lang="en-US" dirty="0"/>
              <a:t>Some degree of excellence in work and play </a:t>
            </a:r>
          </a:p>
          <a:p>
            <a:pPr lvl="1"/>
            <a:r>
              <a:rPr lang="en-US" dirty="0"/>
              <a:t>Living at peace with others, neighborliness, friendship</a:t>
            </a:r>
          </a:p>
          <a:p>
            <a:pPr lvl="1"/>
            <a:r>
              <a:rPr lang="en-US" dirty="0"/>
              <a:t>Aesthetic experience as harmony and inner peace</a:t>
            </a:r>
          </a:p>
          <a:p>
            <a:pPr lvl="1"/>
            <a:r>
              <a:rPr lang="en-US" dirty="0"/>
              <a:t>Harmony between one’s choices, judgements and performances</a:t>
            </a:r>
          </a:p>
          <a:p>
            <a:pPr lvl="1"/>
            <a:r>
              <a:rPr lang="en-US" dirty="0"/>
              <a:t>Religion and pursuit of ultimate questions of meaning and value</a:t>
            </a:r>
          </a:p>
          <a:p>
            <a:endParaRPr lang="en-US" dirty="0"/>
          </a:p>
        </p:txBody>
      </p:sp>
      <p:sp>
        <p:nvSpPr>
          <p:cNvPr id="5" name="TextBox 4">
            <a:extLst>
              <a:ext uri="{FF2B5EF4-FFF2-40B4-BE49-F238E27FC236}">
                <a16:creationId xmlns:a16="http://schemas.microsoft.com/office/drawing/2014/main" id="{16A18086-EB64-44CA-B79D-3F922EB2F494}"/>
              </a:ext>
            </a:extLst>
          </p:cNvPr>
          <p:cNvSpPr txBox="1"/>
          <p:nvPr/>
        </p:nvSpPr>
        <p:spPr>
          <a:xfrm>
            <a:off x="734291" y="5988734"/>
            <a:ext cx="9601200" cy="369332"/>
          </a:xfrm>
          <a:prstGeom prst="rect">
            <a:avLst/>
          </a:prstGeom>
          <a:noFill/>
        </p:spPr>
        <p:txBody>
          <a:bodyPr wrap="square">
            <a:spAutoFit/>
          </a:bodyPr>
          <a:lstStyle/>
          <a:p>
            <a:r>
              <a:rPr lang="en-US" dirty="0">
                <a:hlinkClick r:id="rId2"/>
              </a:rPr>
              <a:t>https://scholarship.law.nd.edu/cgi/viewcontent.cgi?article=1855&amp;context=law_faculty_scholarship</a:t>
            </a:r>
            <a:r>
              <a:rPr lang="en-US" dirty="0"/>
              <a:t> </a:t>
            </a:r>
          </a:p>
        </p:txBody>
      </p:sp>
    </p:spTree>
    <p:extLst>
      <p:ext uri="{BB962C8B-B14F-4D97-AF65-F5344CB8AC3E}">
        <p14:creationId xmlns:p14="http://schemas.microsoft.com/office/powerpoint/2010/main" val="382720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FDEC2-58E5-4805-9FB4-7BBC790DC005}"/>
              </a:ext>
            </a:extLst>
          </p:cNvPr>
          <p:cNvSpPr>
            <a:spLocks noGrp="1"/>
          </p:cNvSpPr>
          <p:nvPr>
            <p:ph type="title"/>
          </p:nvPr>
        </p:nvSpPr>
        <p:spPr/>
        <p:txBody>
          <a:bodyPr/>
          <a:lstStyle/>
          <a:p>
            <a:r>
              <a:rPr lang="en-CA" dirty="0"/>
              <a:t>Value Theory</a:t>
            </a:r>
            <a:endParaRPr lang="en-US" dirty="0"/>
          </a:p>
        </p:txBody>
      </p:sp>
      <p:sp>
        <p:nvSpPr>
          <p:cNvPr id="3" name="Content Placeholder 2">
            <a:extLst>
              <a:ext uri="{FF2B5EF4-FFF2-40B4-BE49-F238E27FC236}">
                <a16:creationId xmlns:a16="http://schemas.microsoft.com/office/drawing/2014/main" id="{E4B14E03-E3A3-420F-9B08-9E424556C229}"/>
              </a:ext>
            </a:extLst>
          </p:cNvPr>
          <p:cNvSpPr>
            <a:spLocks noGrp="1"/>
          </p:cNvSpPr>
          <p:nvPr>
            <p:ph idx="1"/>
          </p:nvPr>
        </p:nvSpPr>
        <p:spPr>
          <a:xfrm>
            <a:off x="838200" y="5430981"/>
            <a:ext cx="10515600" cy="745981"/>
          </a:xfrm>
        </p:spPr>
        <p:txBody>
          <a:bodyPr/>
          <a:lstStyle/>
          <a:p>
            <a:pPr marL="0" indent="0">
              <a:buNone/>
            </a:pPr>
            <a:r>
              <a:rPr lang="en-CA" dirty="0"/>
              <a:t>Schwartz – Value Theory                                 Maslow - Hierarchy</a:t>
            </a:r>
            <a:endParaRPr lang="en-US" dirty="0"/>
          </a:p>
        </p:txBody>
      </p:sp>
      <p:pic>
        <p:nvPicPr>
          <p:cNvPr id="7" name="Picture 6" descr="Chart, radar chart&#10;&#10;Description automatically generated">
            <a:extLst>
              <a:ext uri="{FF2B5EF4-FFF2-40B4-BE49-F238E27FC236}">
                <a16:creationId xmlns:a16="http://schemas.microsoft.com/office/drawing/2014/main" id="{44857C37-7205-4F10-B784-E1063A7352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456544"/>
            <a:ext cx="4818784" cy="3497321"/>
          </a:xfrm>
          <a:prstGeom prst="rect">
            <a:avLst/>
          </a:prstGeom>
        </p:spPr>
      </p:pic>
      <p:sp>
        <p:nvSpPr>
          <p:cNvPr id="9" name="TextBox 8">
            <a:extLst>
              <a:ext uri="{FF2B5EF4-FFF2-40B4-BE49-F238E27FC236}">
                <a16:creationId xmlns:a16="http://schemas.microsoft.com/office/drawing/2014/main" id="{54166225-6231-4B4A-817E-E94ACEC4E8BC}"/>
              </a:ext>
            </a:extLst>
          </p:cNvPr>
          <p:cNvSpPr txBox="1"/>
          <p:nvPr/>
        </p:nvSpPr>
        <p:spPr>
          <a:xfrm>
            <a:off x="838200" y="5853796"/>
            <a:ext cx="3934691" cy="646331"/>
          </a:xfrm>
          <a:prstGeom prst="rect">
            <a:avLst/>
          </a:prstGeom>
          <a:noFill/>
        </p:spPr>
        <p:txBody>
          <a:bodyPr wrap="square">
            <a:spAutoFit/>
          </a:bodyPr>
          <a:lstStyle/>
          <a:p>
            <a:r>
              <a:rPr lang="en-US" dirty="0">
                <a:hlinkClick r:id="rId3"/>
              </a:rPr>
              <a:t>https://scholarworks.gvsu.edu/cgi/viewcontent.cgi?article=1116&amp;context=orpc</a:t>
            </a:r>
            <a:r>
              <a:rPr lang="en-US" dirty="0"/>
              <a:t> </a:t>
            </a:r>
          </a:p>
        </p:txBody>
      </p:sp>
      <p:sp>
        <p:nvSpPr>
          <p:cNvPr id="11" name="TextBox 10">
            <a:extLst>
              <a:ext uri="{FF2B5EF4-FFF2-40B4-BE49-F238E27FC236}">
                <a16:creationId xmlns:a16="http://schemas.microsoft.com/office/drawing/2014/main" id="{A3724D25-19AF-4A74-8567-E7C72083BE62}"/>
              </a:ext>
            </a:extLst>
          </p:cNvPr>
          <p:cNvSpPr txBox="1"/>
          <p:nvPr/>
        </p:nvSpPr>
        <p:spPr>
          <a:xfrm>
            <a:off x="7024254" y="5853796"/>
            <a:ext cx="4114800" cy="646331"/>
          </a:xfrm>
          <a:prstGeom prst="rect">
            <a:avLst/>
          </a:prstGeom>
          <a:noFill/>
        </p:spPr>
        <p:txBody>
          <a:bodyPr wrap="square">
            <a:spAutoFit/>
          </a:bodyPr>
          <a:lstStyle/>
          <a:p>
            <a:r>
              <a:rPr lang="en-US" dirty="0">
                <a:hlinkClick r:id="rId4"/>
              </a:rPr>
              <a:t>https://www.bbc.com/news/magazine-23902918</a:t>
            </a:r>
            <a:r>
              <a:rPr lang="en-US" dirty="0"/>
              <a:t> </a:t>
            </a:r>
          </a:p>
        </p:txBody>
      </p:sp>
      <p:pic>
        <p:nvPicPr>
          <p:cNvPr id="13" name="Picture 12">
            <a:extLst>
              <a:ext uri="{FF2B5EF4-FFF2-40B4-BE49-F238E27FC236}">
                <a16:creationId xmlns:a16="http://schemas.microsoft.com/office/drawing/2014/main" id="{A534D5E1-1D89-4232-AEA9-547AB7E123F3}"/>
              </a:ext>
            </a:extLst>
          </p:cNvPr>
          <p:cNvPicPr>
            <a:picLocks noChangeAspect="1"/>
          </p:cNvPicPr>
          <p:nvPr/>
        </p:nvPicPr>
        <p:blipFill>
          <a:blip r:embed="rId5"/>
          <a:stretch>
            <a:fillRect/>
          </a:stretch>
        </p:blipFill>
        <p:spPr>
          <a:xfrm>
            <a:off x="5482072" y="1946407"/>
            <a:ext cx="5656982" cy="3007458"/>
          </a:xfrm>
          <a:prstGeom prst="rect">
            <a:avLst/>
          </a:prstGeom>
        </p:spPr>
      </p:pic>
    </p:spTree>
    <p:extLst>
      <p:ext uri="{BB962C8B-B14F-4D97-AF65-F5344CB8AC3E}">
        <p14:creationId xmlns:p14="http://schemas.microsoft.com/office/powerpoint/2010/main" val="1775831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A56BC-1172-48B6-BA46-B15A103A6CE8}"/>
              </a:ext>
            </a:extLst>
          </p:cNvPr>
          <p:cNvSpPr>
            <a:spLocks noGrp="1"/>
          </p:cNvSpPr>
          <p:nvPr>
            <p:ph type="title"/>
          </p:nvPr>
        </p:nvSpPr>
        <p:spPr/>
        <p:txBody>
          <a:bodyPr/>
          <a:lstStyle/>
          <a:p>
            <a:r>
              <a:rPr lang="en-CA" dirty="0"/>
              <a:t>Rousseau on Human Freedom</a:t>
            </a:r>
            <a:endParaRPr lang="en-US" dirty="0"/>
          </a:p>
        </p:txBody>
      </p:sp>
      <p:sp>
        <p:nvSpPr>
          <p:cNvPr id="3" name="Content Placeholder 2">
            <a:extLst>
              <a:ext uri="{FF2B5EF4-FFF2-40B4-BE49-F238E27FC236}">
                <a16:creationId xmlns:a16="http://schemas.microsoft.com/office/drawing/2014/main" id="{C05A4E49-A63D-4FA1-BD46-FAA03314A0B4}"/>
              </a:ext>
            </a:extLst>
          </p:cNvPr>
          <p:cNvSpPr>
            <a:spLocks noGrp="1"/>
          </p:cNvSpPr>
          <p:nvPr>
            <p:ph idx="1"/>
          </p:nvPr>
        </p:nvSpPr>
        <p:spPr>
          <a:xfrm>
            <a:off x="838200" y="1825625"/>
            <a:ext cx="2957945" cy="4351338"/>
          </a:xfrm>
        </p:spPr>
        <p:txBody>
          <a:bodyPr/>
          <a:lstStyle/>
          <a:p>
            <a:r>
              <a:rPr lang="en-CA" dirty="0"/>
              <a:t>The meaning and importance of human dignity</a:t>
            </a:r>
          </a:p>
          <a:p>
            <a:r>
              <a:rPr lang="en-CA" dirty="0"/>
              <a:t>The primacy of freedom and autonomy</a:t>
            </a:r>
          </a:p>
          <a:p>
            <a:r>
              <a:rPr lang="en-CA" dirty="0"/>
              <a:t>The intrinsic worth of human beings</a:t>
            </a:r>
          </a:p>
          <a:p>
            <a:endParaRPr lang="en-CA" dirty="0"/>
          </a:p>
        </p:txBody>
      </p:sp>
      <p:sp>
        <p:nvSpPr>
          <p:cNvPr id="5" name="TextBox 4">
            <a:extLst>
              <a:ext uri="{FF2B5EF4-FFF2-40B4-BE49-F238E27FC236}">
                <a16:creationId xmlns:a16="http://schemas.microsoft.com/office/drawing/2014/main" id="{D82C5C0F-032D-45B7-A1B9-DA165979BA6C}"/>
              </a:ext>
            </a:extLst>
          </p:cNvPr>
          <p:cNvSpPr txBox="1"/>
          <p:nvPr/>
        </p:nvSpPr>
        <p:spPr>
          <a:xfrm>
            <a:off x="838200" y="5868552"/>
            <a:ext cx="9912927" cy="369332"/>
          </a:xfrm>
          <a:prstGeom prst="rect">
            <a:avLst/>
          </a:prstGeom>
          <a:noFill/>
        </p:spPr>
        <p:txBody>
          <a:bodyPr wrap="square">
            <a:spAutoFit/>
          </a:bodyPr>
          <a:lstStyle/>
          <a:p>
            <a:r>
              <a:rPr lang="en-US" dirty="0">
                <a:hlinkClick r:id="rId2"/>
              </a:rPr>
              <a:t>https://library.oapen.org/bitstream/handle/20.500.12657/30072/650028.pdf?sequence=1&amp;isAllowed=y</a:t>
            </a:r>
            <a:r>
              <a:rPr lang="en-US" dirty="0"/>
              <a:t> </a:t>
            </a:r>
          </a:p>
        </p:txBody>
      </p:sp>
      <p:sp>
        <p:nvSpPr>
          <p:cNvPr id="7" name="TextBox 6">
            <a:extLst>
              <a:ext uri="{FF2B5EF4-FFF2-40B4-BE49-F238E27FC236}">
                <a16:creationId xmlns:a16="http://schemas.microsoft.com/office/drawing/2014/main" id="{B8D66BDF-5175-4179-9A29-BE6A0ADA19AF}"/>
              </a:ext>
            </a:extLst>
          </p:cNvPr>
          <p:cNvSpPr txBox="1"/>
          <p:nvPr/>
        </p:nvSpPr>
        <p:spPr>
          <a:xfrm>
            <a:off x="4225635" y="4893116"/>
            <a:ext cx="6096000" cy="923330"/>
          </a:xfrm>
          <a:prstGeom prst="rect">
            <a:avLst/>
          </a:prstGeom>
          <a:noFill/>
        </p:spPr>
        <p:txBody>
          <a:bodyPr wrap="square">
            <a:spAutoFit/>
          </a:bodyPr>
          <a:lstStyle/>
          <a:p>
            <a:r>
              <a:rPr lang="en-CA" dirty="0"/>
              <a:t>“</a:t>
            </a:r>
            <a:r>
              <a:rPr lang="en-US" dirty="0">
                <a:effectLst/>
                <a:latin typeface="Times New Roman" panose="02020603050405020304" pitchFamily="18" charset="0"/>
              </a:rPr>
              <a:t>The hope of creating a stable and just political society on the basis of narrow self-interest is a soul-shrinking and self-destructive dogma masquerading as a science of politics.” (p.19)</a:t>
            </a:r>
            <a:endParaRPr lang="en-US" dirty="0"/>
          </a:p>
        </p:txBody>
      </p:sp>
      <p:pic>
        <p:nvPicPr>
          <p:cNvPr id="9" name="Picture 8" descr="A picture containing wall, clothing, indoor, person&#10;&#10;Description automatically generated">
            <a:extLst>
              <a:ext uri="{FF2B5EF4-FFF2-40B4-BE49-F238E27FC236}">
                <a16:creationId xmlns:a16="http://schemas.microsoft.com/office/drawing/2014/main" id="{AC25E36F-AE33-42E5-95C3-6C5C9FC66F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5635" y="1945733"/>
            <a:ext cx="4487229" cy="2692338"/>
          </a:xfrm>
          <a:prstGeom prst="rect">
            <a:avLst/>
          </a:prstGeom>
        </p:spPr>
      </p:pic>
      <p:sp>
        <p:nvSpPr>
          <p:cNvPr id="11" name="TextBox 10">
            <a:extLst>
              <a:ext uri="{FF2B5EF4-FFF2-40B4-BE49-F238E27FC236}">
                <a16:creationId xmlns:a16="http://schemas.microsoft.com/office/drawing/2014/main" id="{EC434158-856F-4B07-B027-B359B39907B0}"/>
              </a:ext>
            </a:extLst>
          </p:cNvPr>
          <p:cNvSpPr txBox="1"/>
          <p:nvPr/>
        </p:nvSpPr>
        <p:spPr>
          <a:xfrm>
            <a:off x="838199" y="6169709"/>
            <a:ext cx="9912927" cy="646331"/>
          </a:xfrm>
          <a:prstGeom prst="rect">
            <a:avLst/>
          </a:prstGeom>
          <a:noFill/>
        </p:spPr>
        <p:txBody>
          <a:bodyPr wrap="square">
            <a:spAutoFit/>
          </a:bodyPr>
          <a:lstStyle/>
          <a:p>
            <a:r>
              <a:rPr lang="en-US" dirty="0">
                <a:hlinkClick r:id="rId4"/>
              </a:rPr>
              <a:t>https://www.theguardian.com/commentisfree/belief/2014/jan/20/rousseau-compassionate-intense-relevant-philosopher</a:t>
            </a:r>
            <a:r>
              <a:rPr lang="en-US" dirty="0"/>
              <a:t> </a:t>
            </a:r>
          </a:p>
        </p:txBody>
      </p:sp>
    </p:spTree>
    <p:extLst>
      <p:ext uri="{BB962C8B-B14F-4D97-AF65-F5344CB8AC3E}">
        <p14:creationId xmlns:p14="http://schemas.microsoft.com/office/powerpoint/2010/main" val="1538088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lothing, shirt&#10;&#10;Description automatically generated">
            <a:extLst>
              <a:ext uri="{FF2B5EF4-FFF2-40B4-BE49-F238E27FC236}">
                <a16:creationId xmlns:a16="http://schemas.microsoft.com/office/drawing/2014/main" id="{CFACE3D6-371F-4798-B32B-2FC060CB54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8023" y="2383188"/>
            <a:ext cx="2706832" cy="3609109"/>
          </a:xfrm>
          <a:prstGeom prst="rect">
            <a:avLst/>
          </a:prstGeom>
        </p:spPr>
      </p:pic>
      <p:sp>
        <p:nvSpPr>
          <p:cNvPr id="2" name="Title 1">
            <a:extLst>
              <a:ext uri="{FF2B5EF4-FFF2-40B4-BE49-F238E27FC236}">
                <a16:creationId xmlns:a16="http://schemas.microsoft.com/office/drawing/2014/main" id="{30A48F87-9DA7-4F86-8D91-839CEB8A4528}"/>
              </a:ext>
            </a:extLst>
          </p:cNvPr>
          <p:cNvSpPr>
            <a:spLocks noGrp="1"/>
          </p:cNvSpPr>
          <p:nvPr>
            <p:ph type="title"/>
          </p:nvPr>
        </p:nvSpPr>
        <p:spPr/>
        <p:txBody>
          <a:bodyPr/>
          <a:lstStyle/>
          <a:p>
            <a:r>
              <a:rPr lang="en-CA" dirty="0"/>
              <a:t>Duty and Necessity</a:t>
            </a:r>
            <a:endParaRPr lang="en-US" dirty="0"/>
          </a:p>
        </p:txBody>
      </p:sp>
      <p:sp>
        <p:nvSpPr>
          <p:cNvPr id="3" name="Content Placeholder 2">
            <a:extLst>
              <a:ext uri="{FF2B5EF4-FFF2-40B4-BE49-F238E27FC236}">
                <a16:creationId xmlns:a16="http://schemas.microsoft.com/office/drawing/2014/main" id="{FCE69F02-8C7E-4022-A477-4898FE635779}"/>
              </a:ext>
            </a:extLst>
          </p:cNvPr>
          <p:cNvSpPr>
            <a:spLocks noGrp="1"/>
          </p:cNvSpPr>
          <p:nvPr>
            <p:ph idx="1"/>
          </p:nvPr>
        </p:nvSpPr>
        <p:spPr>
          <a:xfrm>
            <a:off x="838200" y="1825625"/>
            <a:ext cx="9026236" cy="4351338"/>
          </a:xfrm>
        </p:spPr>
        <p:txBody>
          <a:bodyPr/>
          <a:lstStyle/>
          <a:p>
            <a:r>
              <a:rPr lang="en-CA" dirty="0"/>
              <a:t>Kant: </a:t>
            </a:r>
          </a:p>
          <a:p>
            <a:pPr lvl="1"/>
            <a:r>
              <a:rPr lang="en-CA" dirty="0"/>
              <a:t>“</a:t>
            </a:r>
            <a:r>
              <a:rPr lang="en-US" dirty="0"/>
              <a:t>Nothing in the world—or out of it!—can possibly be conceived that could be called ‘good’ without qualification except a good will.”</a:t>
            </a:r>
          </a:p>
          <a:p>
            <a:pPr lvl="1"/>
            <a:r>
              <a:rPr lang="en-US" dirty="0"/>
              <a:t>“Good will is good because of how it wills</a:t>
            </a:r>
          </a:p>
          <a:p>
            <a:pPr lvl="2"/>
            <a:r>
              <a:rPr lang="en-US" dirty="0"/>
              <a:t>i.e. it is good in itself.</a:t>
            </a:r>
          </a:p>
          <a:p>
            <a:pPr lvl="1"/>
            <a:r>
              <a:rPr lang="en-CA" dirty="0"/>
              <a:t>Morality should not depend on human nature and hence be subject to the fortune of change and the luck of empirical discovery</a:t>
            </a:r>
          </a:p>
          <a:p>
            <a:r>
              <a:rPr lang="en-CA" dirty="0"/>
              <a:t>Yes but: :the road to Hell is paved with good intentions” (Pojman &amp; </a:t>
            </a:r>
            <a:r>
              <a:rPr lang="en-CA" dirty="0" err="1"/>
              <a:t>Fieser</a:t>
            </a:r>
            <a:r>
              <a:rPr lang="en-CA" dirty="0"/>
              <a:t>, 2012, p. 127)</a:t>
            </a:r>
          </a:p>
          <a:p>
            <a:endParaRPr lang="en-US" dirty="0"/>
          </a:p>
        </p:txBody>
      </p:sp>
      <p:sp>
        <p:nvSpPr>
          <p:cNvPr id="5" name="TextBox 4">
            <a:extLst>
              <a:ext uri="{FF2B5EF4-FFF2-40B4-BE49-F238E27FC236}">
                <a16:creationId xmlns:a16="http://schemas.microsoft.com/office/drawing/2014/main" id="{B920573D-094F-414D-9B76-D26F82E82D89}"/>
              </a:ext>
            </a:extLst>
          </p:cNvPr>
          <p:cNvSpPr txBox="1"/>
          <p:nvPr/>
        </p:nvSpPr>
        <p:spPr>
          <a:xfrm>
            <a:off x="997528" y="5992297"/>
            <a:ext cx="6096000" cy="369332"/>
          </a:xfrm>
          <a:prstGeom prst="rect">
            <a:avLst/>
          </a:prstGeom>
          <a:noFill/>
        </p:spPr>
        <p:txBody>
          <a:bodyPr wrap="square">
            <a:spAutoFit/>
          </a:bodyPr>
          <a:lstStyle/>
          <a:p>
            <a:r>
              <a:rPr lang="en-US" dirty="0">
                <a:hlinkClick r:id="rId3"/>
              </a:rPr>
              <a:t>https://www.earlymoderntexts.com/assets/pdfs/kant1785.pdf</a:t>
            </a:r>
            <a:r>
              <a:rPr lang="en-US" dirty="0"/>
              <a:t> </a:t>
            </a:r>
          </a:p>
        </p:txBody>
      </p:sp>
    </p:spTree>
    <p:extLst>
      <p:ext uri="{BB962C8B-B14F-4D97-AF65-F5344CB8AC3E}">
        <p14:creationId xmlns:p14="http://schemas.microsoft.com/office/powerpoint/2010/main" val="3683159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62B50-6AC8-4511-9955-501A81A4E642}"/>
              </a:ext>
            </a:extLst>
          </p:cNvPr>
          <p:cNvSpPr>
            <a:spLocks noGrp="1"/>
          </p:cNvSpPr>
          <p:nvPr>
            <p:ph type="title"/>
          </p:nvPr>
        </p:nvSpPr>
        <p:spPr/>
        <p:txBody>
          <a:bodyPr/>
          <a:lstStyle/>
          <a:p>
            <a:r>
              <a:rPr lang="en-CA" dirty="0"/>
              <a:t>The Categorical Imperative (CI)</a:t>
            </a:r>
            <a:endParaRPr lang="en-US" dirty="0"/>
          </a:p>
        </p:txBody>
      </p:sp>
      <p:sp>
        <p:nvSpPr>
          <p:cNvPr id="3" name="Content Placeholder 2">
            <a:extLst>
              <a:ext uri="{FF2B5EF4-FFF2-40B4-BE49-F238E27FC236}">
                <a16:creationId xmlns:a16="http://schemas.microsoft.com/office/drawing/2014/main" id="{D2E00471-674A-4124-A580-297BED90DA38}"/>
              </a:ext>
            </a:extLst>
          </p:cNvPr>
          <p:cNvSpPr>
            <a:spLocks noGrp="1"/>
          </p:cNvSpPr>
          <p:nvPr>
            <p:ph idx="1"/>
          </p:nvPr>
        </p:nvSpPr>
        <p:spPr>
          <a:xfrm>
            <a:off x="838200" y="1825625"/>
            <a:ext cx="5659582" cy="4351338"/>
          </a:xfrm>
        </p:spPr>
        <p:txBody>
          <a:bodyPr/>
          <a:lstStyle/>
          <a:p>
            <a:r>
              <a:rPr lang="en-CA" dirty="0"/>
              <a:t>Hypothetical Imperative: If you want A, you must do B</a:t>
            </a:r>
          </a:p>
          <a:p>
            <a:r>
              <a:rPr lang="en-CA" dirty="0"/>
              <a:t>Categorical Imperative: Do B</a:t>
            </a:r>
          </a:p>
          <a:p>
            <a:r>
              <a:rPr lang="en-CA" dirty="0"/>
              <a:t>“Act only according to the maxim by which you can at the same time will that it would become a universal law.”</a:t>
            </a:r>
          </a:p>
          <a:p>
            <a:r>
              <a:rPr lang="en-CA" dirty="0"/>
              <a:t>All specific duties can be derived from this one imperative</a:t>
            </a:r>
            <a:endParaRPr lang="en-US" dirty="0"/>
          </a:p>
        </p:txBody>
      </p:sp>
      <p:sp>
        <p:nvSpPr>
          <p:cNvPr id="5" name="TextBox 4">
            <a:extLst>
              <a:ext uri="{FF2B5EF4-FFF2-40B4-BE49-F238E27FC236}">
                <a16:creationId xmlns:a16="http://schemas.microsoft.com/office/drawing/2014/main" id="{1DCAE00C-5674-4444-B1B3-A175A0A3871A}"/>
              </a:ext>
            </a:extLst>
          </p:cNvPr>
          <p:cNvSpPr txBox="1"/>
          <p:nvPr/>
        </p:nvSpPr>
        <p:spPr>
          <a:xfrm>
            <a:off x="838200" y="6308209"/>
            <a:ext cx="6096000" cy="369332"/>
          </a:xfrm>
          <a:prstGeom prst="rect">
            <a:avLst/>
          </a:prstGeom>
          <a:noFill/>
        </p:spPr>
        <p:txBody>
          <a:bodyPr wrap="square">
            <a:spAutoFit/>
          </a:bodyPr>
          <a:lstStyle/>
          <a:p>
            <a:r>
              <a:rPr lang="en-US" dirty="0">
                <a:hlinkClick r:id="rId2"/>
              </a:rPr>
              <a:t>https://www.britannica.com/topic/categorical-imperative</a:t>
            </a:r>
            <a:r>
              <a:rPr lang="en-US" dirty="0"/>
              <a:t> </a:t>
            </a:r>
          </a:p>
        </p:txBody>
      </p:sp>
      <p:pic>
        <p:nvPicPr>
          <p:cNvPr id="9" name="Picture 8" descr="Diagram&#10;&#10;Description automatically generated">
            <a:extLst>
              <a:ext uri="{FF2B5EF4-FFF2-40B4-BE49-F238E27FC236}">
                <a16:creationId xmlns:a16="http://schemas.microsoft.com/office/drawing/2014/main" id="{FB929B39-C8E7-4228-8B66-B5698ACB96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7782" y="1925782"/>
            <a:ext cx="5091931" cy="3818948"/>
          </a:xfrm>
          <a:prstGeom prst="rect">
            <a:avLst/>
          </a:prstGeom>
        </p:spPr>
      </p:pic>
      <p:sp>
        <p:nvSpPr>
          <p:cNvPr id="11" name="TextBox 10">
            <a:extLst>
              <a:ext uri="{FF2B5EF4-FFF2-40B4-BE49-F238E27FC236}">
                <a16:creationId xmlns:a16="http://schemas.microsoft.com/office/drawing/2014/main" id="{70981D5B-15D4-4339-A758-10B029BCE7B6}"/>
              </a:ext>
            </a:extLst>
          </p:cNvPr>
          <p:cNvSpPr txBox="1"/>
          <p:nvPr/>
        </p:nvSpPr>
        <p:spPr>
          <a:xfrm>
            <a:off x="838200" y="5979824"/>
            <a:ext cx="8915400" cy="369332"/>
          </a:xfrm>
          <a:prstGeom prst="rect">
            <a:avLst/>
          </a:prstGeom>
          <a:noFill/>
        </p:spPr>
        <p:txBody>
          <a:bodyPr wrap="square">
            <a:spAutoFit/>
          </a:bodyPr>
          <a:lstStyle/>
          <a:p>
            <a:r>
              <a:rPr lang="en-US" dirty="0">
                <a:hlinkClick r:id="rId4"/>
              </a:rPr>
              <a:t>https://slidetodoc.com/ethics-theory-and-business-practice-3-2-kantian/</a:t>
            </a:r>
            <a:r>
              <a:rPr lang="en-US" dirty="0"/>
              <a:t> </a:t>
            </a:r>
          </a:p>
        </p:txBody>
      </p:sp>
    </p:spTree>
    <p:extLst>
      <p:ext uri="{BB962C8B-B14F-4D97-AF65-F5344CB8AC3E}">
        <p14:creationId xmlns:p14="http://schemas.microsoft.com/office/powerpoint/2010/main" val="37796085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1805</Words>
  <Application>Microsoft Office PowerPoint</Application>
  <PresentationFormat>Widescreen</PresentationFormat>
  <Paragraphs>133</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Duty</vt:lpstr>
      <vt:lpstr>Duty</vt:lpstr>
      <vt:lpstr>Deontology</vt:lpstr>
      <vt:lpstr>Moral Intuitions</vt:lpstr>
      <vt:lpstr>Natural Law Theory</vt:lpstr>
      <vt:lpstr>Value Theory</vt:lpstr>
      <vt:lpstr>Rousseau on Human Freedom</vt:lpstr>
      <vt:lpstr>Duty and Necessity</vt:lpstr>
      <vt:lpstr>The Categorical Imperative (CI)</vt:lpstr>
      <vt:lpstr>Additional Versions of the CI</vt:lpstr>
      <vt:lpstr>Contradiction</vt:lpstr>
      <vt:lpstr>The Categorical and the Contingent</vt:lpstr>
      <vt:lpstr>Examples</vt:lpstr>
      <vt:lpstr>Criticisms</vt:lpstr>
      <vt:lpstr>The Inhumanity of Duty</vt:lpstr>
      <vt:lpstr>Treating People as Ends</vt:lpstr>
      <vt:lpstr>The Golden Rule</vt:lpstr>
      <vt:lpstr>The Socialist Principle</vt:lpstr>
      <vt:lpstr>Defining the Good as Reason</vt:lpstr>
      <vt:lpstr>Autonomy</vt:lpstr>
      <vt:lpstr>Prima Facie Duties</vt:lpstr>
      <vt:lpstr>Professional Duties</vt:lpstr>
      <vt:lpstr>The Emptiness of Rules</vt:lpstr>
      <vt:lpstr>The End of Principles?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Duty</dc:title>
  <dc:creator>Stephen Downes</dc:creator>
  <cp:lastModifiedBy>Stephen Downes</cp:lastModifiedBy>
  <cp:revision>1</cp:revision>
  <dcterms:created xsi:type="dcterms:W3CDTF">2021-11-11T15:52:30Z</dcterms:created>
  <dcterms:modified xsi:type="dcterms:W3CDTF">2021-11-11T20:10:20Z</dcterms:modified>
</cp:coreProperties>
</file>