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57" r:id="rId17"/>
    <p:sldId id="277" r:id="rId18"/>
    <p:sldId id="278" r:id="rId19"/>
    <p:sldId id="28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3210-AE2E-46D4-8380-1A4ACC36A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DD039-2046-42B5-8B26-CCD23D131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9FE29-F570-42F3-8CAE-A89B8BAD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0A9C0-CF79-4A98-BA26-61E68C2B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73BDF-9027-4595-8236-770B31A0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9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8DF4-C5A3-4D2D-90DE-39460ECB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6F71D-EA84-4537-A971-23CA426C7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A3CD8-40DE-49FB-9A60-D9AC581C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E63C-A6E1-4118-A3FF-6604D3FB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D19E8-F352-439A-BA08-FA429F88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1DCA40-C3CD-4773-9D7D-969310897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B25AB-B768-470E-A691-8A231FA98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55E7B-FAB6-40B5-B6AC-62C8C373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E8B0C-709A-4867-BDCE-C6C5B429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0BB18-5746-4261-8604-6278983F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B951-5D13-4C34-B3B5-9EA865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77F92-8D1F-449F-A67D-66856B49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D01D-6021-4C4F-9077-7F54967B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1995-498D-4574-8181-0403494F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2D2E-A727-42C0-AA36-47A40D36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7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A7C9-E716-4409-B811-713BBB5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A8ED1-B429-4C7D-AE94-48BFAF241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919D-DD63-4638-8C9B-585C2056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0EEF8-AC72-4EFB-B0E5-129A4F7C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013F-A5CC-449F-9B8A-30EF47C5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3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2773-9F9C-4B76-ADAC-B4B62912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EFC8C-76F7-42AA-A326-1B979A702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41DD6-102A-418A-8076-2384E6193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6F94A-C645-4109-A553-CB387412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56DF3-1715-4B1F-886D-C5D25918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577FB-C233-4C58-AF66-35F4C10D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7B10-3ECD-4A03-83A9-BEE43AA2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AD168-4749-43F1-A68A-C36E8F563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BC202-8767-482B-BD24-8E6527CF3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FE631-6A40-432E-84FF-B8732A287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23EF9-091A-463F-A25B-7EBBE2EC8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CF04B-22AD-4F54-9D68-196FEED4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866EE-F9FF-4895-9E30-737E851B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7DE15-21E5-4792-A63E-C5F38064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9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CBB8-8D7A-494A-9E7F-3465FC89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3FA75-B2DF-4F37-B039-81FE7580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4434D-DEC4-49D6-AE72-50CE5932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3220B-8203-430C-BF44-0648910A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2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FFE1F-09CB-4F84-9BCA-2705EED1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BF36F-5527-4BEB-A419-DD966B51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15F6D-12AD-4DC2-8AE8-1BB6CC82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6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D1D2-50FA-4CD8-A4C5-7E5ED1B3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B39D-8504-4E75-A291-605055F6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D5A7C-2B74-499B-97A1-AF92452E7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2126-C0E6-40DE-88C6-63F14436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BF09-3F01-4E6A-9DF9-0179019D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B73EC-71A6-4947-A04D-CB7CA16C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C67D-4A08-4C2A-8830-FD76BCFD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596C8-6D51-47FD-B034-190D7F83A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7F3B-17E6-4529-9BFE-916B65A42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D37E6-7650-435C-A36C-3C43F9E8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046AD-DA63-46C8-8F6B-6061568E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673F4-41B3-4622-B21B-BF63002C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5334D-3820-43A7-BD47-3D5D5F7A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C5AF8-E511-41CF-A574-3DD5BEA65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33647-8F81-4CD5-A6D9-17BF607CA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F1DA-57A1-4198-8893-835B5A4E8FB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90D48-9AEE-4498-A808-A8302CD54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4E8E9-1504-4EB2-A9C5-715830227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52DC-9452-4357-BF5E-D8A4C45D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5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linean.com/2017/04/gartner-importance-of-value-not-just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karger.com/Article/FullText/5091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abr.org/sites/default/files/Principles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l.org/articles/leading-effectively-articles/the-power-of-respec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observances/democracy-day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xdesign.cc/ethical-dilemmas-of-ai-fairness-transparency-human-machine-collaboration-trust-accountability-1fe9fc0ffff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books/abs/cambridge-handbook-of-creativity-and-personality-research/opennessintellect/5F06D70F0FE4A53C2530522727762A4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g_Five_personality_trait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nualreviews.org/doi/10.1146/annurev.ps.41.020190.0022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hyperlink" Target="https://www.infoq.com/articles/change-practices-principles-values/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rist.org/commentary/2020/03/louis-beres-illness-as-unifie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therinereilly.blog/2018/03/28/lifelong-learning-the-ongoing-pursuit-of-knowledg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5pstudio.ecampusontario.ca/content/2305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does-integrity-mean-for-most-peop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toinformation.wiki/explanations/competent-authorit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73AE834-D077-4DB7-98A2-50B03766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49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30362-310E-4ACB-9E17-45BC0679B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Values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ECE8-732A-497C-B4F5-2BE11A8D3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November 4,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9889-DE0B-4F7F-B566-961B5588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Value and Benefit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29CC2-C40E-4310-B32B-8F26289DE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Previously </a:t>
            </a:r>
            <a:r>
              <a:rPr lang="en-US" dirty="0"/>
              <a:t>we represented ‘the good that can be done’ as aspirational; here we view the same principle as a limit.</a:t>
            </a:r>
          </a:p>
          <a:p>
            <a:pPr lvl="1"/>
            <a:r>
              <a:rPr lang="en-US" dirty="0"/>
              <a:t>“obligation to distinguish between remedies that represent the careful consensus of highly trained experts and snake oil” (Kennedy, et.al., 2002).</a:t>
            </a:r>
          </a:p>
          <a:p>
            <a:pPr lvl="1"/>
            <a:r>
              <a:rPr lang="en-US" dirty="0"/>
              <a:t>“show clear user need and public beneﬁt” (Drew, 2016).</a:t>
            </a:r>
          </a:p>
          <a:p>
            <a:pPr lvl="1"/>
            <a:r>
              <a:rPr lang="en-US" dirty="0"/>
              <a:t>“shared broadly, to benefit all of humanity” (Asilomar, 2017).</a:t>
            </a:r>
          </a:p>
          <a:p>
            <a:pPr lvl="1"/>
            <a:r>
              <a:rPr lang="en-US" dirty="0"/>
              <a:t>“specify purposes of data gathering in advance” (Barcelona Principles, 2010)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0DFC0AB-FA6F-40CA-9F6E-A2D1DC041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48" y="4642339"/>
            <a:ext cx="7044104" cy="2001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027BD-3867-4F67-94F6-029CE3519E76}"/>
              </a:ext>
            </a:extLst>
          </p:cNvPr>
          <p:cNvSpPr txBox="1"/>
          <p:nvPr/>
        </p:nvSpPr>
        <p:spPr>
          <a:xfrm>
            <a:off x="838200" y="6500801"/>
            <a:ext cx="9713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http://blog.alinean.com/2017/04/gartner-importance-of-value-not-just.html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7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64FD-3E0C-4ADF-981F-D5015A76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Non-Maleficence (Don’t Be Evil)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4B5D5-86E6-4F30-9E60-A43A16F7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3691" cy="4351338"/>
          </a:xfrm>
        </p:spPr>
        <p:txBody>
          <a:bodyPr/>
          <a:lstStyle/>
          <a:p>
            <a:r>
              <a:rPr lang="en-US" dirty="0"/>
              <a:t>Adaptation of the principle of “do no harm” </a:t>
            </a:r>
          </a:p>
          <a:p>
            <a:r>
              <a:rPr lang="en-US" dirty="0"/>
              <a:t>Necessary because harm is unavoidable in many circumstances</a:t>
            </a:r>
          </a:p>
          <a:p>
            <a:pPr lvl="1"/>
            <a:r>
              <a:rPr lang="en-US" dirty="0"/>
              <a:t>“avoiding anything which is unnecessarily or unjustifiably harmful…” Beauchamp &amp; Childress (1992) </a:t>
            </a:r>
          </a:p>
          <a:p>
            <a:pPr lvl="1"/>
            <a:r>
              <a:rPr lang="en-US" dirty="0"/>
              <a:t>consideration of what the subject considers to be harm (</a:t>
            </a:r>
            <a:r>
              <a:rPr lang="en-US" dirty="0" err="1"/>
              <a:t>Englehardt</a:t>
            </a:r>
            <a:r>
              <a:rPr lang="en-US" dirty="0"/>
              <a:t>, 1993)</a:t>
            </a:r>
          </a:p>
          <a:p>
            <a:pPr lvl="1"/>
            <a:r>
              <a:rPr lang="en-US" dirty="0"/>
              <a:t>Non-maleficence in research and data science includes being minimally intrusive (Drew, 2016)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4DB35-F4B1-4E61-A302-A250721FF83F}"/>
              </a:ext>
            </a:extLst>
          </p:cNvPr>
          <p:cNvSpPr txBox="1"/>
          <p:nvPr/>
        </p:nvSpPr>
        <p:spPr>
          <a:xfrm>
            <a:off x="955963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https://www.karger.com/Article/FullText/509119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C9A71-4ABA-4029-ADD7-88773101A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942" y="2054556"/>
            <a:ext cx="3445413" cy="36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CEB0-334F-461D-89E5-113DDDC9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189A-B4AB-4853-9643-DDA7586A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non-maleficence and distinct from value and benefit.</a:t>
            </a:r>
          </a:p>
          <a:p>
            <a:r>
              <a:rPr lang="en-US" dirty="0"/>
              <a:t>“the principle of acting with the best interest of the other in mind” (</a:t>
            </a:r>
            <a:r>
              <a:rPr lang="en-US" dirty="0" err="1"/>
              <a:t>Aldcroft</a:t>
            </a:r>
            <a:r>
              <a:rPr lang="en-US" dirty="0"/>
              <a:t>, 2012). </a:t>
            </a:r>
          </a:p>
          <a:p>
            <a:pPr marL="3657600" lvl="8" indent="0">
              <a:buNone/>
            </a:pPr>
            <a:r>
              <a:rPr lang="en-US" sz="2000" dirty="0"/>
              <a:t>Should ‘the common good’ is included in the principle of beneficence? Should AI promote social justice, or merely be developed consistently with the principles of social justice?</a:t>
            </a:r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DC1DCE2-7738-4D6F-B06F-80F17906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989"/>
            <a:ext cx="7848600" cy="2282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F49A7-67CC-4A2B-8D82-3F855EF617F5}"/>
              </a:ext>
            </a:extLst>
          </p:cNvPr>
          <p:cNvSpPr txBox="1"/>
          <p:nvPr/>
        </p:nvSpPr>
        <p:spPr>
          <a:xfrm>
            <a:off x="621990" y="6320848"/>
            <a:ext cx="9644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Tom Beauchamp and Jim Childress: </a:t>
            </a:r>
            <a:r>
              <a:rPr lang="en-US" dirty="0">
                <a:hlinkClick r:id="rId3"/>
              </a:rPr>
              <a:t>https://www.nwabr.org/sites/default/files/Principles.pdf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00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84A215EA-62DE-458B-9463-517B7141B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2187164"/>
            <a:ext cx="6494585" cy="3628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89C39-0F50-4A54-A5F7-3AF10CC9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Respect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5F27-F911-43FF-B038-948C60299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885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acting toward students with respect and dignity (BCTF, 2020)</a:t>
            </a:r>
          </a:p>
          <a:p>
            <a:pPr lvl="1"/>
            <a:r>
              <a:rPr lang="en-US" dirty="0"/>
              <a:t>“respect for people” (TBS, 2011)</a:t>
            </a:r>
          </a:p>
          <a:p>
            <a:pPr lvl="1"/>
            <a:r>
              <a:rPr lang="en-US" dirty="0"/>
              <a:t>“mutual respect” (</a:t>
            </a:r>
            <a:r>
              <a:rPr lang="en-US" dirty="0" err="1"/>
              <a:t>Folan</a:t>
            </a:r>
            <a:r>
              <a:rPr lang="en-US" dirty="0"/>
              <a:t>, 2020)</a:t>
            </a:r>
          </a:p>
          <a:p>
            <a:pPr lvl="1"/>
            <a:r>
              <a:rPr lang="en-US" dirty="0"/>
              <a:t>“respect for the composite culture of India among students” (NCERT, 2010)</a:t>
            </a:r>
          </a:p>
          <a:p>
            <a:pPr lvl="1"/>
            <a:r>
              <a:rPr lang="en-US" dirty="0"/>
              <a:t>“respect for the rights and dignity of learners” (Stevens &amp; </a:t>
            </a:r>
            <a:r>
              <a:rPr lang="en-US" dirty="0" err="1"/>
              <a:t>Silbey</a:t>
            </a:r>
            <a:r>
              <a:rPr lang="en-US" dirty="0"/>
              <a:t>, 2014)</a:t>
            </a:r>
          </a:p>
          <a:p>
            <a:pPr lvl="1"/>
            <a:r>
              <a:rPr lang="en-US" dirty="0"/>
              <a:t>promoting “human dignity and flourishing” (AI4All)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6DB17-0044-4F80-9AE6-048584F95501}"/>
              </a:ext>
            </a:extLst>
          </p:cNvPr>
          <p:cNvSpPr txBox="1"/>
          <p:nvPr/>
        </p:nvSpPr>
        <p:spPr>
          <a:xfrm>
            <a:off x="954499" y="6169709"/>
            <a:ext cx="8715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https://www.ccl.org/articles/leading-effectively-articles/the-power-of-respect/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40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69763D2E-2ADE-42D6-96EF-2FD5D9EA0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" y="2655278"/>
            <a:ext cx="9906000" cy="447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109AA-32AC-4906-A1D9-BE75ED60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Democracy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0DDF-BEE8-4A22-9F4A-FBF6BA790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May mean </a:t>
            </a:r>
            <a:r>
              <a:rPr lang="en-US" dirty="0"/>
              <a:t>respect for the idea of rule by the people, respect for the results of democratic choice (as, say, found in public service ethics; TBS,2011:1.1-1.2),</a:t>
            </a:r>
          </a:p>
          <a:p>
            <a:r>
              <a:rPr lang="en-US" dirty="0"/>
              <a:t>May also mean respect for democratic values, such as justice and non-discrimination.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E147A-9F4F-474F-BC12-D2BB7403F108}"/>
              </a:ext>
            </a:extLst>
          </p:cNvPr>
          <p:cNvSpPr txBox="1"/>
          <p:nvPr/>
        </p:nvSpPr>
        <p:spPr>
          <a:xfrm>
            <a:off x="996461" y="6466654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https://www.un.org/en/observances/democracy-day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93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429C-F31A-4911-BAD3-E2BE316E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Justice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DFD91-9B9E-44DF-8565-267AE65D7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Ever since John Rawls’s influential </a:t>
            </a:r>
            <a:r>
              <a:rPr lang="en-US" i="1" dirty="0"/>
              <a:t>A Theory of Justice</a:t>
            </a:r>
            <a:r>
              <a:rPr lang="en-US" dirty="0"/>
              <a:t> (Revised, 1999) the concepts of ‘justice’ and ‘fairness’ have been linked in popular discourse, according to the principle ‘justice as fairness’.</a:t>
            </a:r>
          </a:p>
          <a:p>
            <a:r>
              <a:rPr lang="en-US" dirty="0"/>
              <a:t>Justice, sometimes coined as ‘natural justice’ (CPA, 2017:11), can also be depicted in terms of rights (Stevens &amp; </a:t>
            </a:r>
            <a:r>
              <a:rPr lang="en-US" dirty="0" err="1"/>
              <a:t>Silbey</a:t>
            </a:r>
            <a:r>
              <a:rPr lang="en-US" dirty="0"/>
              <a:t>, 2014; Asilomar, 2017; Access Now, 2018).</a:t>
            </a:r>
          </a:p>
          <a:p>
            <a:r>
              <a:rPr lang="en-US" dirty="0"/>
              <a:t>Justice is also expressed as an endorsement of diversity and prohibition of discrimination (Sullivan-Marx, 2020; </a:t>
            </a:r>
            <a:r>
              <a:rPr lang="en-US" dirty="0" err="1"/>
              <a:t>Brandom</a:t>
            </a:r>
            <a:r>
              <a:rPr lang="en-US" dirty="0"/>
              <a:t>, 2018; CPA, 2017:11; BACB, 2014; etc.) </a:t>
            </a:r>
          </a:p>
          <a:p>
            <a:r>
              <a:rPr lang="en-US" dirty="0"/>
              <a:t>Can be expanded to include redress for current or past wrongs, or to prevent future wrongs (</a:t>
            </a:r>
            <a:r>
              <a:rPr lang="en-US" dirty="0" err="1"/>
              <a:t>Brandom</a:t>
            </a:r>
            <a:r>
              <a:rPr lang="en-US" dirty="0"/>
              <a:t>, 2018).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2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D015B9E-8FE2-4080-A1AF-6A98D4318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716167"/>
            <a:ext cx="11930743" cy="5547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3B5C6-F83B-474A-974F-855D8FFE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Fairness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45FCE-BFD5-4C87-82EB-085F2C16CE08}"/>
              </a:ext>
            </a:extLst>
          </p:cNvPr>
          <p:cNvSpPr txBox="1"/>
          <p:nvPr/>
        </p:nvSpPr>
        <p:spPr>
          <a:xfrm>
            <a:off x="1082564" y="6031210"/>
            <a:ext cx="7147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https://uxdesign.cc/ethical-dilemmas-of-ai-fairness-transparency-human-machine-collaboration-trust-accountability-1fe9fc0ffff3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89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A54C-AC92-441E-B77D-23314290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and Explicability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8328-ED81-4291-A12A-0713715FC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principles of accountability and explicability arise differently in computing and AI codes than it does in other ethical codes.</a:t>
            </a:r>
          </a:p>
          <a:p>
            <a:pPr lvl="1"/>
            <a:r>
              <a:rPr lang="en-US" dirty="0"/>
              <a:t>In the case of academic and medical research, accountability is typically delegated to a process undertaken by a research ethics board (REB). </a:t>
            </a:r>
          </a:p>
          <a:p>
            <a:pPr lvl="1"/>
            <a:r>
              <a:rPr lang="en-US" dirty="0"/>
              <a:t>In other disciplines, a range of additional processes describe practices such as predictability, auditing and review (Raden, 2019: 9).</a:t>
            </a:r>
          </a:p>
          <a:p>
            <a:pPr lvl="1"/>
            <a:r>
              <a:rPr lang="en-US" dirty="0"/>
              <a:t>“Explicability, understood as incorporating both intelligibility and accountability” where we should be able to obtain “a factual, direct, and clear explanation of the decision-making process” (</a:t>
            </a:r>
            <a:r>
              <a:rPr lang="en-US" dirty="0" err="1"/>
              <a:t>Floridi</a:t>
            </a:r>
            <a:r>
              <a:rPr lang="en-US" dirty="0"/>
              <a:t> et al. 2018)</a:t>
            </a:r>
          </a:p>
          <a:p>
            <a:pPr lvl="1"/>
            <a:r>
              <a:rPr lang="en-US" dirty="0"/>
              <a:t>“Meaningful human control” Robbins (2019)</a:t>
            </a:r>
          </a:p>
        </p:txBody>
      </p:sp>
    </p:spTree>
    <p:extLst>
      <p:ext uri="{BB962C8B-B14F-4D97-AF65-F5344CB8AC3E}">
        <p14:creationId xmlns:p14="http://schemas.microsoft.com/office/powerpoint/2010/main" val="276826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F5DA-7091-4E30-A827-4E3E740A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E3A3-FCFA-4074-840E-E2C52DE3C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of the codes of ethics, especially those dedicated to research, express openness as a core value, though often with conditions attached. </a:t>
            </a:r>
          </a:p>
          <a:p>
            <a:pPr lvl="1"/>
            <a:r>
              <a:rPr lang="en-US" dirty="0"/>
              <a:t>Four Freedoms: Read, Reuse, Modify, Share</a:t>
            </a:r>
          </a:p>
          <a:p>
            <a:pPr lvl="1"/>
            <a:r>
              <a:rPr lang="en-US" dirty="0"/>
              <a:t>FAIR: Findability, Accessibility, Interoperability, and Reusability</a:t>
            </a:r>
          </a:p>
          <a:p>
            <a:pPr lvl="1"/>
            <a:r>
              <a:rPr lang="en-US" dirty="0"/>
              <a:t>Openness understood as open access (e.g. open data)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0521DEC-7917-4150-AE16-E09E4E7FE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60693"/>
            <a:ext cx="8042031" cy="2397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985F8-A7C9-42D4-A260-DC28BAFC2B35}"/>
              </a:ext>
            </a:extLst>
          </p:cNvPr>
          <p:cNvSpPr txBox="1"/>
          <p:nvPr/>
        </p:nvSpPr>
        <p:spPr>
          <a:xfrm>
            <a:off x="9642763" y="3784800"/>
            <a:ext cx="18798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https://www.cambridge.org/core/books/abs/cambridge-handbook-of-creativity-and-personality-research/opennessintellect/5F06D70F0FE4A53C2530522727762A49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76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2689-D154-4A89-A927-A99B6AE7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Personality Traits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591-B179-487F-ACBB-694D7471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678" y="1804843"/>
            <a:ext cx="6218557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extraversion</a:t>
            </a:r>
            <a:r>
              <a:rPr lang="en-US" dirty="0"/>
              <a:t> (outgoing/energetic vs. solitary/reserved)</a:t>
            </a:r>
          </a:p>
          <a:p>
            <a:r>
              <a:rPr lang="en-US" b="1" dirty="0"/>
              <a:t>agreeableness</a:t>
            </a:r>
            <a:r>
              <a:rPr lang="en-US" dirty="0"/>
              <a:t> (friendly/compassionate vs. critical/rational)</a:t>
            </a:r>
          </a:p>
          <a:p>
            <a:r>
              <a:rPr lang="en-US" b="1" dirty="0"/>
              <a:t>openness to experience</a:t>
            </a:r>
            <a:r>
              <a:rPr lang="en-US" dirty="0"/>
              <a:t> (inventive/curious vs. consistent/cautious)</a:t>
            </a:r>
          </a:p>
          <a:p>
            <a:r>
              <a:rPr lang="en-US" b="1" dirty="0"/>
              <a:t>conscientiousness</a:t>
            </a:r>
            <a:r>
              <a:rPr lang="en-US" dirty="0"/>
              <a:t> (efficient/organized vs. extravagant/careless)</a:t>
            </a:r>
          </a:p>
          <a:p>
            <a:r>
              <a:rPr lang="en-US" b="1" dirty="0"/>
              <a:t>neuroticism</a:t>
            </a:r>
            <a:r>
              <a:rPr lang="en-US" dirty="0"/>
              <a:t> (sensitive/nervous vs. resilient/confident)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CCC8B4D-F83F-4293-8A9B-D17BC6A33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1" y="1552209"/>
            <a:ext cx="4749998" cy="4624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AE70A8-3096-40F6-8609-B68431CB85C2}"/>
              </a:ext>
            </a:extLst>
          </p:cNvPr>
          <p:cNvSpPr txBox="1"/>
          <p:nvPr/>
        </p:nvSpPr>
        <p:spPr>
          <a:xfrm>
            <a:off x="696972" y="6126377"/>
            <a:ext cx="8203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https://en.wikipedia.org/wiki/Big_Five_personality_traits</a:t>
            </a:r>
            <a:r>
              <a:rPr lang="en-US" dirty="0"/>
              <a:t> </a:t>
            </a:r>
          </a:p>
          <a:p>
            <a:r>
              <a:rPr lang="en-US" dirty="0" err="1"/>
              <a:t>Digman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https://www.annualreviews.org/doi/10.1146/annurev.ps.41.020190.002221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14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3EBA-1FAA-460D-A667-7A9403A5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Values and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6624-1831-47E2-BC80-7364B4ABA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5113" cy="4351338"/>
          </a:xfrm>
        </p:spPr>
        <p:txBody>
          <a:bodyPr/>
          <a:lstStyle/>
          <a:p>
            <a:r>
              <a:rPr lang="en-US" dirty="0"/>
              <a:t>Codes are divided by:</a:t>
            </a:r>
          </a:p>
          <a:p>
            <a:pPr lvl="1"/>
            <a:r>
              <a:rPr lang="en-US" i="1" dirty="0"/>
              <a:t>Values – </a:t>
            </a:r>
            <a:r>
              <a:rPr lang="en-US" dirty="0"/>
              <a:t>general moral values, such as ‘honesty’ and ‘trustworthiness’</a:t>
            </a:r>
          </a:p>
          <a:p>
            <a:pPr lvl="1"/>
            <a:r>
              <a:rPr lang="en-US" i="1" dirty="0"/>
              <a:t>Principles –</a:t>
            </a:r>
            <a:r>
              <a:rPr lang="en-US" dirty="0"/>
              <a:t> the ethical conditions or behaviors we expect</a:t>
            </a:r>
          </a:p>
          <a:p>
            <a:pPr lvl="2"/>
            <a:r>
              <a:rPr lang="en-US" dirty="0"/>
              <a:t>“An ethical principle is a statement concerning the conduct or state of being that is required for the fulfillment of a value; it explicitly links a value with a general mode of action.” (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Cooper, 1998)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05F089-E57E-4BBC-BCC8-CDECB900E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21" y="1690688"/>
            <a:ext cx="5970347" cy="4219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D6F59D-1159-4598-A199-F2E14143BA4A}"/>
              </a:ext>
            </a:extLst>
          </p:cNvPr>
          <p:cNvSpPr txBox="1"/>
          <p:nvPr/>
        </p:nvSpPr>
        <p:spPr>
          <a:xfrm>
            <a:off x="5267719" y="6308209"/>
            <a:ext cx="6700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https://www.infoq.com/articles/change-practices-principles-values/</a:t>
            </a:r>
            <a:r>
              <a:rPr lang="en-US" dirty="0"/>
              <a:t>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B1623D0-C519-4890-9820-D2935387C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22"/>
    </mc:Choice>
    <mc:Fallback xmlns="">
      <p:transition spd="slow" advTm="153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447A-3690-4D65-8937-CDB1AE1E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Cause / Solidarity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3376-C877-40E1-A82A-67E0A2E29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codes of ethics also explicitly endorse an advocacy role for professionals to promote the values stated in the code. </a:t>
            </a:r>
          </a:p>
          <a:p>
            <a:r>
              <a:rPr lang="en-US" dirty="0"/>
              <a:t>The codes also express advocacy for a shared vision “to identify the values, knowledge and skills that are distinctive” to the profession” (OCT, 2016) 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2BD25AE7-FC6F-4668-872F-B2AD24FD0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3429000"/>
            <a:ext cx="6688015" cy="3349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1A2E39-5F52-4902-BBE4-B2F18AA5283C}"/>
              </a:ext>
            </a:extLst>
          </p:cNvPr>
          <p:cNvSpPr txBox="1"/>
          <p:nvPr/>
        </p:nvSpPr>
        <p:spPr>
          <a:xfrm>
            <a:off x="838200" y="4180286"/>
            <a:ext cx="2389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https://www.jurist.org/commentary/2020/03/louis-beres-illness-as-unifier/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29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ith backpacks&#10;&#10;Description automatically generated with low confidence">
            <a:extLst>
              <a:ext uri="{FF2B5EF4-FFF2-40B4-BE49-F238E27FC236}">
                <a16:creationId xmlns:a16="http://schemas.microsoft.com/office/drawing/2014/main" id="{0A8C99F8-7801-4B07-87B0-1F56DB941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41" y="2602531"/>
            <a:ext cx="7558222" cy="4255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76D19-CEBF-4079-B28D-7065E5CE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Pursuit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7EFF3-04A9-49BE-BEFE-4F0424B6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first responsibility of university teachers is the pursuit and dissemination of knowledge and understanding through teaching and research.” (SFU, 1992).</a:t>
            </a:r>
          </a:p>
          <a:p>
            <a:pPr marL="0" indent="0">
              <a:buNone/>
            </a:pPr>
            <a:r>
              <a:rPr lang="en-US" dirty="0"/>
              <a:t>“…the supreme importance of the pursuit of truth, devotion to excellence, and the nurture of the democratic principles.” (NEA, 1975)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D25FD-A1D5-4B23-8E88-D57EE8AC7AE6}"/>
              </a:ext>
            </a:extLst>
          </p:cNvPr>
          <p:cNvSpPr txBox="1"/>
          <p:nvPr/>
        </p:nvSpPr>
        <p:spPr>
          <a:xfrm>
            <a:off x="838200" y="6406493"/>
            <a:ext cx="9138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https://katherinereilly.blog/2018/03/28/lifelong-learning-the-ongoing-pursuit-of-knowledge/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03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18B5-6530-4878-8257-1175BA34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 and Individual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1B41-F9D2-4908-A0A4-23EDD6D5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Believing in the worth and dignity of each human being</a:t>
            </a:r>
          </a:p>
          <a:p>
            <a:pPr lvl="1"/>
            <a:r>
              <a:rPr lang="en-US" dirty="0"/>
              <a:t>Kantian idea of people as ‘ends’, not ‘means’</a:t>
            </a:r>
          </a:p>
          <a:p>
            <a:pPr lvl="1"/>
            <a:r>
              <a:rPr lang="en-US" dirty="0"/>
              <a:t>also, cf. Singer, worth and dignity of animals, the environment</a:t>
            </a:r>
          </a:p>
          <a:p>
            <a:r>
              <a:rPr lang="en-US" dirty="0"/>
              <a:t>Or, autonomy embracing the idea of ‘informed consent’</a:t>
            </a:r>
          </a:p>
          <a:p>
            <a:pPr lvl="1"/>
            <a:r>
              <a:rPr lang="en-US" dirty="0"/>
              <a:t>requires disclosure of information, respect for decision-making, and provision of advice </a:t>
            </a:r>
          </a:p>
          <a:p>
            <a:r>
              <a:rPr lang="en-US" dirty="0"/>
              <a:t>Or, two basic ethical convictions: </a:t>
            </a:r>
          </a:p>
          <a:p>
            <a:pPr lvl="1"/>
            <a:r>
              <a:rPr lang="en-US" dirty="0"/>
              <a:t>first, that individuals should be treated as autonomous agents, and </a:t>
            </a:r>
          </a:p>
          <a:p>
            <a:pPr lvl="1"/>
            <a:r>
              <a:rPr lang="en-US" dirty="0"/>
              <a:t>second, that persons with diminished autonomy are entitled to protection.” (DHEW, 1978:4)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3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F859-647F-45A1-A896-45AC6C8E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7C3D-0935-4659-AF9B-EE172DC01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Nuremberg Code and marketing research may stand at opposite poles of an ethical question, however, they are reflective of a society as a whole that holds consent as sacrosanct on one hand and makes legal End User Licensing Agreements (EULA) on the other hand.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2F266-C896-4D59-8707-6B831E13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90" y="3665205"/>
            <a:ext cx="4734586" cy="2705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F61EFE-BE67-44BB-A845-F34FF069DA2B}"/>
              </a:ext>
            </a:extLst>
          </p:cNvPr>
          <p:cNvSpPr txBox="1"/>
          <p:nvPr/>
        </p:nvSpPr>
        <p:spPr>
          <a:xfrm>
            <a:off x="839338" y="6370683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https://h5pstudio.ecampusontario.ca/content/23057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48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20C2-958D-47AC-8AC9-B5908A6B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Intregrity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A1361-F237-4DF0-AF79-F64ED64DC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22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codes stress different aspects of integrity:</a:t>
            </a:r>
          </a:p>
          <a:p>
            <a:pPr lvl="1"/>
            <a:r>
              <a:rPr lang="en-US" dirty="0"/>
              <a:t>honesty, trust, fairness and respect. (EUI, 2019)</a:t>
            </a:r>
          </a:p>
          <a:p>
            <a:pPr lvl="1"/>
            <a:r>
              <a:rPr lang="en-US" dirty="0"/>
              <a:t>accuracy, honesty, objectivity, openness, disclosure, and avoidance of conflict of interest (CPA, 2017)</a:t>
            </a:r>
          </a:p>
          <a:p>
            <a:pPr lvl="1"/>
            <a:r>
              <a:rPr lang="en-US" dirty="0"/>
              <a:t>honest representation of one’s own credentials, fulfilment of contracts, and accountability for expenses” (Guyana, 2017)</a:t>
            </a:r>
          </a:p>
          <a:p>
            <a:pPr lvl="1"/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A7D8265-784A-41DB-9712-7D63F1804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02" y="1690688"/>
            <a:ext cx="4140944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1B024-4C1A-451F-AF56-2D2DBE877A9D}"/>
              </a:ext>
            </a:extLst>
          </p:cNvPr>
          <p:cNvSpPr txBox="1"/>
          <p:nvPr/>
        </p:nvSpPr>
        <p:spPr>
          <a:xfrm>
            <a:off x="1174539" y="5846544"/>
            <a:ext cx="6666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https://www.quora.com/What-does-integrity-mean-for-most-people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83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A464FDF-6E3E-4BC3-8F14-3FD2E350E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63" y="0"/>
            <a:ext cx="79947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9CA676-8AC5-4432-B9A5-D834B536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Confidentiality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D8400-5DE2-49A0-ADB1-9B1F8323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217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Confidentiality is often presented as a virtue in and of itself, perhaps constitutive of integrity. </a:t>
            </a:r>
          </a:p>
          <a:p>
            <a:r>
              <a:rPr lang="en-US" dirty="0"/>
              <a:t>Confidentiality, expressed as privacy, is a core principle for data and information services and codes regulating those.</a:t>
            </a:r>
          </a:p>
        </p:txBody>
      </p:sp>
    </p:spTree>
    <p:extLst>
      <p:ext uri="{BB962C8B-B14F-4D97-AF65-F5344CB8AC3E}">
        <p14:creationId xmlns:p14="http://schemas.microsoft.com/office/powerpoint/2010/main" val="397423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6EA9-5A7D-41EE-80FE-0BDCAC5B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BF08-6BD1-43CB-8E11-007BC4D0A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“Compassion, acceptance, interest and insight for developing students' potential” (OCT, 2020) </a:t>
            </a:r>
          </a:p>
          <a:p>
            <a:r>
              <a:rPr lang="en-US" dirty="0"/>
              <a:t>“Treating all children with love and affection irrespective of their school performance and achievement level” (NCERT, 2010).</a:t>
            </a:r>
          </a:p>
          <a:p>
            <a:r>
              <a:rPr lang="en-US" dirty="0"/>
              <a:t>legalist interpretation of ‘duty of care’, for example, that researchers must “prioritize data subject privacy above business 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29029-CA61-431E-903E-F0C4B14A3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78" y="4684783"/>
            <a:ext cx="8178405" cy="16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9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B254-D386-43F2-89C9-53368061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Competence and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4FF0D-7624-4075-9672-69338502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4647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Competence or authority to practice in the profession as core values or principles (CFA, 2019; IEEE, 2020: 7.8; IUPSYS, 2008; etc.).</a:t>
            </a:r>
          </a:p>
          <a:p>
            <a:pPr lvl="1"/>
            <a:r>
              <a:rPr lang="en-US" dirty="0"/>
              <a:t>expectation to perform in a competent manner</a:t>
            </a:r>
          </a:p>
          <a:p>
            <a:pPr lvl="1"/>
            <a:r>
              <a:rPr lang="en-US" dirty="0"/>
              <a:t>requirement to remain within their domain of competence</a:t>
            </a:r>
          </a:p>
          <a:p>
            <a:pPr lvl="1"/>
            <a:r>
              <a:rPr lang="en-US" dirty="0"/>
              <a:t>obligation to ensure that unqualified people do not practice the profession</a:t>
            </a:r>
          </a:p>
          <a:p>
            <a:r>
              <a:rPr lang="en-US" dirty="0"/>
              <a:t>Sometimes what counts as competence is spelled out in the code</a:t>
            </a:r>
          </a:p>
          <a:p>
            <a:pPr lvl="1"/>
            <a:r>
              <a:rPr lang="en-US" dirty="0"/>
              <a:t>use of robust data models in data research</a:t>
            </a:r>
          </a:p>
          <a:p>
            <a:pPr lvl="1"/>
            <a:r>
              <a:rPr lang="en-US" dirty="0"/>
              <a:t>should be sound and free from bias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7A2AB-131D-472A-9B8E-1EE7A330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739" y="1825625"/>
            <a:ext cx="1852246" cy="3910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B004C-99C9-4418-9EB7-65F2712AE972}"/>
              </a:ext>
            </a:extLst>
          </p:cNvPr>
          <p:cNvSpPr txBox="1"/>
          <p:nvPr/>
        </p:nvSpPr>
        <p:spPr>
          <a:xfrm>
            <a:off x="978144" y="6123543"/>
            <a:ext cx="8166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https://righttoinformation.wiki/explanations/competent-authority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40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1529</Words>
  <Application>Microsoft Office PowerPoint</Application>
  <PresentationFormat>Widescreen</PresentationFormat>
  <Paragraphs>110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Values</vt:lpstr>
      <vt:lpstr>Values and Principles</vt:lpstr>
      <vt:lpstr>Pursuit of Knowledge</vt:lpstr>
      <vt:lpstr>Autonomy and Individual Value</vt:lpstr>
      <vt:lpstr>Consent</vt:lpstr>
      <vt:lpstr>Intregrity</vt:lpstr>
      <vt:lpstr>Confidentiality</vt:lpstr>
      <vt:lpstr>Care</vt:lpstr>
      <vt:lpstr>Competence and Authority</vt:lpstr>
      <vt:lpstr>Value and Benefit</vt:lpstr>
      <vt:lpstr>Non-Maleficence (Don’t Be Evil)</vt:lpstr>
      <vt:lpstr>Beneficence</vt:lpstr>
      <vt:lpstr>Respect</vt:lpstr>
      <vt:lpstr>Democracy</vt:lpstr>
      <vt:lpstr>Justice</vt:lpstr>
      <vt:lpstr>Fairness</vt:lpstr>
      <vt:lpstr>Accountability and Explicability</vt:lpstr>
      <vt:lpstr>Openness</vt:lpstr>
      <vt:lpstr>Personality Traits</vt:lpstr>
      <vt:lpstr>Common Cause / Solidarity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</dc:title>
  <dc:creator>Stephen Downes</dc:creator>
  <cp:lastModifiedBy>Stephen Downes</cp:lastModifiedBy>
  <cp:revision>2</cp:revision>
  <dcterms:created xsi:type="dcterms:W3CDTF">2021-11-02T15:35:53Z</dcterms:created>
  <dcterms:modified xsi:type="dcterms:W3CDTF">2021-11-04T21:07:39Z</dcterms:modified>
</cp:coreProperties>
</file>