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2" r:id="rId8"/>
    <p:sldId id="263" r:id="rId9"/>
    <p:sldId id="264"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snapToGrid="0">
      <p:cViewPr varScale="1">
        <p:scale>
          <a:sx n="91" d="100"/>
          <a:sy n="91" d="100"/>
        </p:scale>
        <p:origin x="102"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E15D-7A85-4EAE-A6AB-61CDC935B7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1AD3F1-DE65-47DA-B28F-7C2B059F2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2D0B85-EE24-427D-95C1-81CABF9AD850}"/>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5" name="Footer Placeholder 4">
            <a:extLst>
              <a:ext uri="{FF2B5EF4-FFF2-40B4-BE49-F238E27FC236}">
                <a16:creationId xmlns:a16="http://schemas.microsoft.com/office/drawing/2014/main" id="{BB0474AE-4C6F-4B10-9C65-370582D31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6A275-A197-4AE3-996A-48F3968806D1}"/>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108452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9203-E652-4A35-8C65-CB2E41BEB8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26A04F-D672-48F3-97B2-8204F78F5B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618BA-A6FC-453B-9CD4-DDF4C2FF0399}"/>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5" name="Footer Placeholder 4">
            <a:extLst>
              <a:ext uri="{FF2B5EF4-FFF2-40B4-BE49-F238E27FC236}">
                <a16:creationId xmlns:a16="http://schemas.microsoft.com/office/drawing/2014/main" id="{6A68608D-FC75-4784-ABC5-740A0F59C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AEC14-BC9A-4F7F-B28F-478A1385821C}"/>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314762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A4DD99-0593-42AE-8C45-AC9881F23A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C13D16-4157-4089-8463-8655FFD069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89871-3950-4590-A76F-734A27C1AC15}"/>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5" name="Footer Placeholder 4">
            <a:extLst>
              <a:ext uri="{FF2B5EF4-FFF2-40B4-BE49-F238E27FC236}">
                <a16:creationId xmlns:a16="http://schemas.microsoft.com/office/drawing/2014/main" id="{BE713A6E-A327-4F20-A18B-B8EFDF179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9D072-B751-4037-B17B-01A61760102B}"/>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183821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B9683-FB59-4A6B-978F-3E96CC28D2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56401-D580-4E33-96FA-65EC293D3B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772DD-DC0E-42FB-B306-43D049B935EB}"/>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5" name="Footer Placeholder 4">
            <a:extLst>
              <a:ext uri="{FF2B5EF4-FFF2-40B4-BE49-F238E27FC236}">
                <a16:creationId xmlns:a16="http://schemas.microsoft.com/office/drawing/2014/main" id="{BA6782EE-BB80-4DD0-889B-94718FF2E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3072A-017E-4436-AD5B-EEA1197764F1}"/>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15052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8A0A-FD93-401B-B374-FB08547925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826D44-408D-4DC5-8C43-545ED55287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BEF764-BCE7-471E-9545-21543BAF46CC}"/>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5" name="Footer Placeholder 4">
            <a:extLst>
              <a:ext uri="{FF2B5EF4-FFF2-40B4-BE49-F238E27FC236}">
                <a16:creationId xmlns:a16="http://schemas.microsoft.com/office/drawing/2014/main" id="{60DD0A38-AF82-4E40-ABC9-5BFEB78FB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D0079A-BEEB-46FD-8E80-F62C22439ECF}"/>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152598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DEAE-BE68-4FF6-A6AB-F0EBCE9B31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567C4-2F10-485F-9492-E965DA829E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5F6752-C696-4088-AF68-5D101FCA7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B339C0-D012-4D1B-9C2C-A635C9802C4D}"/>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6" name="Footer Placeholder 5">
            <a:extLst>
              <a:ext uri="{FF2B5EF4-FFF2-40B4-BE49-F238E27FC236}">
                <a16:creationId xmlns:a16="http://schemas.microsoft.com/office/drawing/2014/main" id="{89CA0A7F-F736-40C3-B067-DFEC1284E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3FA10-1EFA-4BFF-A379-132047B377EC}"/>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257528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FA7AD-BAE2-4071-BE27-6D8CE447C4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E3EA03-D73E-4E03-99A4-4CD978313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4185F2-6091-4EAB-B3E1-2F21BA9262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D8F611-4EFD-4B4A-A999-F5D4A02947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74DDD-643B-4C67-8747-C212A7F29D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EBBE4F-6874-4E04-A981-F63594823AB1}"/>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8" name="Footer Placeholder 7">
            <a:extLst>
              <a:ext uri="{FF2B5EF4-FFF2-40B4-BE49-F238E27FC236}">
                <a16:creationId xmlns:a16="http://schemas.microsoft.com/office/drawing/2014/main" id="{1851B3D5-AE31-4FA0-B192-8620CB4618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B005A4-CC67-4627-BFF0-B74ED8B7A042}"/>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209823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7B0A-C0CA-40A7-BC73-76B88C82BE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04F1E3-4FD5-4286-9192-6A378DB9434B}"/>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4" name="Footer Placeholder 3">
            <a:extLst>
              <a:ext uri="{FF2B5EF4-FFF2-40B4-BE49-F238E27FC236}">
                <a16:creationId xmlns:a16="http://schemas.microsoft.com/office/drawing/2014/main" id="{DC1EAB01-0A56-4D46-A2CA-332A6B4A31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36FA40-EE73-434C-8BFC-E08824245928}"/>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425390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90591-05E1-4BFE-B813-1444FC72BC35}"/>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3" name="Footer Placeholder 2">
            <a:extLst>
              <a:ext uri="{FF2B5EF4-FFF2-40B4-BE49-F238E27FC236}">
                <a16:creationId xmlns:a16="http://schemas.microsoft.com/office/drawing/2014/main" id="{6BCAAD87-DEEB-4408-9D5E-FFB71DFA1D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50D3BA-4019-42ED-958B-327DA0C81CA5}"/>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220927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128B-6F3B-4816-8F6E-AB5690DE0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6D4D0E-A5D6-43F9-8DAC-AD277716D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7941F3-17DF-42EC-8A97-A3F460344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61298-AC83-4CF2-9DC6-DBB252173A21}"/>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6" name="Footer Placeholder 5">
            <a:extLst>
              <a:ext uri="{FF2B5EF4-FFF2-40B4-BE49-F238E27FC236}">
                <a16:creationId xmlns:a16="http://schemas.microsoft.com/office/drawing/2014/main" id="{E99EB3F4-0934-4636-B5B1-27D07BD449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3FBC7-ABD6-44D8-A517-42602D38A0FC}"/>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107532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1AC7-5475-4BB5-A1E0-23ABD8755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6CE2AA-F3B8-42E7-8790-7E2722655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CF89E2-7657-4AE2-916E-22F576D50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7F76FA-F6E8-456B-A7DC-B4C254E1B9ED}"/>
              </a:ext>
            </a:extLst>
          </p:cNvPr>
          <p:cNvSpPr>
            <a:spLocks noGrp="1"/>
          </p:cNvSpPr>
          <p:nvPr>
            <p:ph type="dt" sz="half" idx="10"/>
          </p:nvPr>
        </p:nvSpPr>
        <p:spPr/>
        <p:txBody>
          <a:bodyPr/>
          <a:lstStyle/>
          <a:p>
            <a:fld id="{8195703C-0B3C-4D5F-99BC-9B4FE6FD668A}" type="datetimeFigureOut">
              <a:rPr lang="en-US" smtClean="0"/>
              <a:t>11/4/2021</a:t>
            </a:fld>
            <a:endParaRPr lang="en-US"/>
          </a:p>
        </p:txBody>
      </p:sp>
      <p:sp>
        <p:nvSpPr>
          <p:cNvPr id="6" name="Footer Placeholder 5">
            <a:extLst>
              <a:ext uri="{FF2B5EF4-FFF2-40B4-BE49-F238E27FC236}">
                <a16:creationId xmlns:a16="http://schemas.microsoft.com/office/drawing/2014/main" id="{CFD9267A-AD42-42A3-93D6-9D09DDDA0C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85EB9-8275-435A-9401-C647C666B3AB}"/>
              </a:ext>
            </a:extLst>
          </p:cNvPr>
          <p:cNvSpPr>
            <a:spLocks noGrp="1"/>
          </p:cNvSpPr>
          <p:nvPr>
            <p:ph type="sldNum" sz="quarter" idx="12"/>
          </p:nvPr>
        </p:nvSpPr>
        <p:spPr/>
        <p:txBody>
          <a:bodyPr/>
          <a:lstStyle/>
          <a:p>
            <a:fld id="{C798D6A0-06CE-4690-BB8C-2C402087DC4B}" type="slidenum">
              <a:rPr lang="en-US" smtClean="0"/>
              <a:t>‹#›</a:t>
            </a:fld>
            <a:endParaRPr lang="en-US"/>
          </a:p>
        </p:txBody>
      </p:sp>
    </p:spTree>
    <p:extLst>
      <p:ext uri="{BB962C8B-B14F-4D97-AF65-F5344CB8AC3E}">
        <p14:creationId xmlns:p14="http://schemas.microsoft.com/office/powerpoint/2010/main" val="139697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60F508-37FF-4996-A783-8F7427BD28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49E55-8140-4EE0-9DB9-612576E035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B8E95-AE78-41D7-A92A-B14CE9C395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5703C-0B3C-4D5F-99BC-9B4FE6FD668A}" type="datetimeFigureOut">
              <a:rPr lang="en-US" smtClean="0"/>
              <a:t>11/4/2021</a:t>
            </a:fld>
            <a:endParaRPr lang="en-US"/>
          </a:p>
        </p:txBody>
      </p:sp>
      <p:sp>
        <p:nvSpPr>
          <p:cNvPr id="5" name="Footer Placeholder 4">
            <a:extLst>
              <a:ext uri="{FF2B5EF4-FFF2-40B4-BE49-F238E27FC236}">
                <a16:creationId xmlns:a16="http://schemas.microsoft.com/office/drawing/2014/main" id="{A9E420FF-FA1C-4043-8499-5C4E984F3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B20409-F2C9-40D0-907D-DE812668F3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8D6A0-06CE-4690-BB8C-2C402087DC4B}" type="slidenum">
              <a:rPr lang="en-US" smtClean="0"/>
              <a:t>‹#›</a:t>
            </a:fld>
            <a:endParaRPr lang="en-US"/>
          </a:p>
        </p:txBody>
      </p:sp>
    </p:spTree>
    <p:extLst>
      <p:ext uri="{BB962C8B-B14F-4D97-AF65-F5344CB8AC3E}">
        <p14:creationId xmlns:p14="http://schemas.microsoft.com/office/powerpoint/2010/main" val="3774443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arvardmagazine.com/2019/01/artificial-intelligence-limitation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thics.mooc.ca/code/3"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ei-ie.org/en/item/24856" TargetMode="External"/><Relationship Id="rId5" Type="http://schemas.openxmlformats.org/officeDocument/2006/relationships/hyperlink" Target="https://www.scholarsatrisk.org/resources/free-universities-putting-the-academic-freedom-index-into-action/"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gate.net/publication/322291829_Conflicts_of_interest_in_business_A_review_of_the_concept"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ites.wp.odu.edu/research-integrity/conflicts-of-interest/"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amatters.com/first-no-har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hyperlink" Target="https://asq.org/quality-resources/learn-about-standard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 street, different&#10;&#10;Description automatically generated">
            <a:extLst>
              <a:ext uri="{FF2B5EF4-FFF2-40B4-BE49-F238E27FC236}">
                <a16:creationId xmlns:a16="http://schemas.microsoft.com/office/drawing/2014/main" id="{56D522E1-4442-4087-B04A-2DD2250BF23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88" b="4342"/>
          <a:stretch/>
        </p:blipFill>
        <p:spPr>
          <a:xfrm>
            <a:off x="20" y="1"/>
            <a:ext cx="12191980" cy="6857999"/>
          </a:xfrm>
          <a:prstGeom prst="rect">
            <a:avLst/>
          </a:prstGeom>
        </p:spPr>
      </p:pic>
      <p:sp>
        <p:nvSpPr>
          <p:cNvPr id="2" name="Title 1">
            <a:extLst>
              <a:ext uri="{FF2B5EF4-FFF2-40B4-BE49-F238E27FC236}">
                <a16:creationId xmlns:a16="http://schemas.microsoft.com/office/drawing/2014/main" id="{67824676-8793-46F3-B8C3-4B5D9C88674F}"/>
              </a:ext>
            </a:extLst>
          </p:cNvPr>
          <p:cNvSpPr>
            <a:spLocks noGrp="1"/>
          </p:cNvSpPr>
          <p:nvPr>
            <p:ph type="ctrTitle"/>
          </p:nvPr>
        </p:nvSpPr>
        <p:spPr>
          <a:xfrm>
            <a:off x="1524000" y="1122362"/>
            <a:ext cx="9144000" cy="2900518"/>
          </a:xfrm>
        </p:spPr>
        <p:txBody>
          <a:bodyPr>
            <a:normAutofit/>
          </a:bodyPr>
          <a:lstStyle/>
          <a:p>
            <a:r>
              <a:rPr lang="en-CA" dirty="0">
                <a:solidFill>
                  <a:srgbClr val="FFFFFF"/>
                </a:solidFill>
              </a:rPr>
              <a:t>Ethical Codes and Ethical Issues</a:t>
            </a:r>
            <a:endParaRPr lang="en-US" dirty="0">
              <a:solidFill>
                <a:srgbClr val="FFFFFF"/>
              </a:solidFill>
            </a:endParaRPr>
          </a:p>
        </p:txBody>
      </p:sp>
      <p:sp>
        <p:nvSpPr>
          <p:cNvPr id="3" name="Subtitle 2">
            <a:extLst>
              <a:ext uri="{FF2B5EF4-FFF2-40B4-BE49-F238E27FC236}">
                <a16:creationId xmlns:a16="http://schemas.microsoft.com/office/drawing/2014/main" id="{8F911E2F-2CF1-470D-BCBC-59BA74CE8347}"/>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November 4, 2021</a:t>
            </a:r>
            <a:endParaRPr lang="en-US">
              <a:solidFill>
                <a:srgbClr val="FFFFFF"/>
              </a:solidFill>
            </a:endParaRPr>
          </a:p>
        </p:txBody>
      </p:sp>
    </p:spTree>
    <p:extLst>
      <p:ext uri="{BB962C8B-B14F-4D97-AF65-F5344CB8AC3E}">
        <p14:creationId xmlns:p14="http://schemas.microsoft.com/office/powerpoint/2010/main" val="31210473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5FB676A9-94C3-4E88-9ECF-9425702EA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339" y="3233326"/>
            <a:ext cx="4290550" cy="2484228"/>
          </a:xfrm>
          <a:prstGeom prst="rect">
            <a:avLst/>
          </a:prstGeom>
        </p:spPr>
      </p:pic>
      <p:sp>
        <p:nvSpPr>
          <p:cNvPr id="2" name="Title 1">
            <a:extLst>
              <a:ext uri="{FF2B5EF4-FFF2-40B4-BE49-F238E27FC236}">
                <a16:creationId xmlns:a16="http://schemas.microsoft.com/office/drawing/2014/main" id="{C035932A-4874-4FCE-91F1-44624CC111A7}"/>
              </a:ext>
            </a:extLst>
          </p:cNvPr>
          <p:cNvSpPr>
            <a:spLocks noGrp="1"/>
          </p:cNvSpPr>
          <p:nvPr>
            <p:ph type="title"/>
          </p:nvPr>
        </p:nvSpPr>
        <p:spPr/>
        <p:txBody>
          <a:bodyPr/>
          <a:lstStyle/>
          <a:p>
            <a:r>
              <a:rPr lang="en-CA" dirty="0"/>
              <a:t>Is This Enough?</a:t>
            </a:r>
            <a:endParaRPr lang="en-US" dirty="0"/>
          </a:p>
        </p:txBody>
      </p:sp>
      <p:sp>
        <p:nvSpPr>
          <p:cNvPr id="7" name="TextBox 6">
            <a:extLst>
              <a:ext uri="{FF2B5EF4-FFF2-40B4-BE49-F238E27FC236}">
                <a16:creationId xmlns:a16="http://schemas.microsoft.com/office/drawing/2014/main" id="{860850FB-B96D-4C69-9307-8BC30C7A11E1}"/>
              </a:ext>
            </a:extLst>
          </p:cNvPr>
          <p:cNvSpPr txBox="1"/>
          <p:nvPr/>
        </p:nvSpPr>
        <p:spPr>
          <a:xfrm>
            <a:off x="1738448" y="6123543"/>
            <a:ext cx="8302534" cy="369332"/>
          </a:xfrm>
          <a:prstGeom prst="rect">
            <a:avLst/>
          </a:prstGeom>
          <a:noFill/>
        </p:spPr>
        <p:txBody>
          <a:bodyPr wrap="square">
            <a:spAutoFit/>
          </a:bodyPr>
          <a:lstStyle/>
          <a:p>
            <a:r>
              <a:rPr lang="en-US" dirty="0">
                <a:hlinkClick r:id="rId3"/>
              </a:rPr>
              <a:t>https://www.harvardmagazine.com/2019/01/artificial-intelligence-limitations</a:t>
            </a:r>
            <a:r>
              <a:rPr lang="en-US" dirty="0"/>
              <a:t> </a:t>
            </a:r>
          </a:p>
        </p:txBody>
      </p:sp>
      <p:sp>
        <p:nvSpPr>
          <p:cNvPr id="6" name="Content Placeholder 2">
            <a:extLst>
              <a:ext uri="{FF2B5EF4-FFF2-40B4-BE49-F238E27FC236}">
                <a16:creationId xmlns:a16="http://schemas.microsoft.com/office/drawing/2014/main" id="{C173DD6E-162B-4ED5-95E2-E46E59A50D25}"/>
              </a:ext>
            </a:extLst>
          </p:cNvPr>
          <p:cNvSpPr>
            <a:spLocks noGrp="1"/>
          </p:cNvSpPr>
          <p:nvPr>
            <p:ph idx="1"/>
          </p:nvPr>
        </p:nvSpPr>
        <p:spPr>
          <a:xfrm>
            <a:off x="838201" y="1438191"/>
            <a:ext cx="10754709" cy="5653664"/>
          </a:xfrm>
        </p:spPr>
        <p:txBody>
          <a:bodyPr>
            <a:normAutofit/>
          </a:bodyPr>
          <a:lstStyle/>
          <a:p>
            <a:pPr marL="0" indent="0">
              <a:lnSpc>
                <a:spcPct val="110000"/>
              </a:lnSpc>
              <a:buNone/>
            </a:pPr>
            <a:r>
              <a:rPr lang="en-US" dirty="0"/>
              <a:t>The previous section addressed ethical issues being addressed by codes of conduct. It was, in a sense, addressing the purpose of the code qua code of ethics, that is, it sought to identify the questions for which a ‘code of ethics’ is the answer. </a:t>
            </a:r>
          </a:p>
          <a:p>
            <a:pPr lvl="1"/>
            <a:endParaRPr lang="en-US" sz="1700" dirty="0"/>
          </a:p>
          <a:p>
            <a:endParaRPr lang="en-US" sz="1700" dirty="0"/>
          </a:p>
        </p:txBody>
      </p:sp>
      <p:sp>
        <p:nvSpPr>
          <p:cNvPr id="8" name="TextBox 7">
            <a:extLst>
              <a:ext uri="{FF2B5EF4-FFF2-40B4-BE49-F238E27FC236}">
                <a16:creationId xmlns:a16="http://schemas.microsoft.com/office/drawing/2014/main" id="{C4A1AE76-A017-4341-86C2-773A953EF750}"/>
              </a:ext>
            </a:extLst>
          </p:cNvPr>
          <p:cNvSpPr txBox="1"/>
          <p:nvPr/>
        </p:nvSpPr>
        <p:spPr>
          <a:xfrm>
            <a:off x="838200" y="3470785"/>
            <a:ext cx="5184228" cy="2246769"/>
          </a:xfrm>
          <a:prstGeom prst="rect">
            <a:avLst/>
          </a:prstGeom>
          <a:noFill/>
        </p:spPr>
        <p:txBody>
          <a:bodyPr wrap="square">
            <a:spAutoFit/>
          </a:bodyPr>
          <a:lstStyle/>
          <a:p>
            <a:pPr marL="285750" indent="-285750">
              <a:buFont typeface="Arial" panose="020B0604020202020204" pitchFamily="34" charset="0"/>
              <a:buChar char="•"/>
            </a:pPr>
            <a:r>
              <a:rPr lang="en-US" sz="2000" dirty="0"/>
              <a:t>No code of those surveyed was designed to meet all of the purposes identified</a:t>
            </a:r>
          </a:p>
          <a:p>
            <a:pPr marL="285750" indent="-285750">
              <a:buFont typeface="Arial" panose="020B0604020202020204" pitchFamily="34" charset="0"/>
              <a:buChar char="•"/>
            </a:pPr>
            <a:r>
              <a:rPr lang="en-US" sz="2000" dirty="0"/>
              <a:t>None of the purposes identified was specifically addressed by all of the codes surveyed. </a:t>
            </a:r>
          </a:p>
          <a:p>
            <a:pPr marL="285750" indent="-285750">
              <a:buFont typeface="Arial" panose="020B0604020202020204" pitchFamily="34" charset="0"/>
              <a:buChar char="•"/>
            </a:pPr>
            <a:r>
              <a:rPr lang="en-US" sz="2000" dirty="0"/>
              <a:t>We use different ethical codes to do different things.</a:t>
            </a:r>
          </a:p>
        </p:txBody>
      </p:sp>
    </p:spTree>
    <p:extLst>
      <p:ext uri="{BB962C8B-B14F-4D97-AF65-F5344CB8AC3E}">
        <p14:creationId xmlns:p14="http://schemas.microsoft.com/office/powerpoint/2010/main" val="1517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4D95-3FF9-4A37-8CCD-3AFB3D4988A7}"/>
              </a:ext>
            </a:extLst>
          </p:cNvPr>
          <p:cNvSpPr>
            <a:spLocks noGrp="1"/>
          </p:cNvSpPr>
          <p:nvPr>
            <p:ph type="title"/>
          </p:nvPr>
        </p:nvSpPr>
        <p:spPr/>
        <p:txBody>
          <a:bodyPr/>
          <a:lstStyle/>
          <a:p>
            <a:r>
              <a:rPr lang="en-CA" dirty="0"/>
              <a:t>Ethical Codes and Ethical Issues</a:t>
            </a:r>
            <a:endParaRPr lang="en-US" dirty="0"/>
          </a:p>
        </p:txBody>
      </p:sp>
      <p:sp>
        <p:nvSpPr>
          <p:cNvPr id="3" name="Content Placeholder 2">
            <a:extLst>
              <a:ext uri="{FF2B5EF4-FFF2-40B4-BE49-F238E27FC236}">
                <a16:creationId xmlns:a16="http://schemas.microsoft.com/office/drawing/2014/main" id="{CD05AAEA-93D5-48C9-879D-70A991F16702}"/>
              </a:ext>
            </a:extLst>
          </p:cNvPr>
          <p:cNvSpPr>
            <a:spLocks noGrp="1"/>
          </p:cNvSpPr>
          <p:nvPr>
            <p:ph idx="1"/>
          </p:nvPr>
        </p:nvSpPr>
        <p:spPr/>
        <p:txBody>
          <a:bodyPr>
            <a:normAutofit/>
          </a:bodyPr>
          <a:lstStyle/>
          <a:p>
            <a:pPr marL="0" indent="0">
              <a:buNone/>
            </a:pPr>
            <a:r>
              <a:rPr lang="en-US" b="0" i="0" u="none" strike="noStrike" dirty="0">
                <a:solidFill>
                  <a:srgbClr val="000000"/>
                </a:solidFill>
                <a:effectLst/>
              </a:rPr>
              <a:t>In this section we examine the ethical issues being addressed by codes of conduct. Most often these are not stated explicitly, but must be inferred from the sorts of behaviours or outcomes being expressly discussed.</a:t>
            </a:r>
            <a:endParaRPr lang="en-US" sz="4000" dirty="0"/>
          </a:p>
        </p:txBody>
      </p:sp>
      <p:pic>
        <p:nvPicPr>
          <p:cNvPr id="5" name="Picture 4">
            <a:extLst>
              <a:ext uri="{FF2B5EF4-FFF2-40B4-BE49-F238E27FC236}">
                <a16:creationId xmlns:a16="http://schemas.microsoft.com/office/drawing/2014/main" id="{B6169BC9-527B-468F-AC01-1641AEDBFAF0}"/>
              </a:ext>
            </a:extLst>
          </p:cNvPr>
          <p:cNvPicPr>
            <a:picLocks noChangeAspect="1"/>
          </p:cNvPicPr>
          <p:nvPr/>
        </p:nvPicPr>
        <p:blipFill>
          <a:blip r:embed="rId2"/>
          <a:stretch>
            <a:fillRect/>
          </a:stretch>
        </p:blipFill>
        <p:spPr>
          <a:xfrm>
            <a:off x="3122022" y="3067607"/>
            <a:ext cx="6221593" cy="2484107"/>
          </a:xfrm>
          <a:prstGeom prst="rect">
            <a:avLst/>
          </a:prstGeom>
          <a:ln w="3175">
            <a:solidFill>
              <a:schemeClr val="tx1"/>
            </a:solidFill>
          </a:ln>
        </p:spPr>
      </p:pic>
      <p:sp>
        <p:nvSpPr>
          <p:cNvPr id="7" name="TextBox 6">
            <a:extLst>
              <a:ext uri="{FF2B5EF4-FFF2-40B4-BE49-F238E27FC236}">
                <a16:creationId xmlns:a16="http://schemas.microsoft.com/office/drawing/2014/main" id="{E7F4C1C3-DCA3-4D87-A9E6-DAA1670504BD}"/>
              </a:ext>
            </a:extLst>
          </p:cNvPr>
          <p:cNvSpPr txBox="1"/>
          <p:nvPr/>
        </p:nvSpPr>
        <p:spPr>
          <a:xfrm>
            <a:off x="956442" y="5807631"/>
            <a:ext cx="6096000" cy="369332"/>
          </a:xfrm>
          <a:prstGeom prst="rect">
            <a:avLst/>
          </a:prstGeom>
          <a:noFill/>
        </p:spPr>
        <p:txBody>
          <a:bodyPr wrap="square">
            <a:spAutoFit/>
          </a:bodyPr>
          <a:lstStyle/>
          <a:p>
            <a:r>
              <a:rPr lang="en-US" dirty="0">
                <a:hlinkClick r:id="rId3"/>
              </a:rPr>
              <a:t>https://ethics.mooc.ca/code/3</a:t>
            </a:r>
            <a:r>
              <a:rPr lang="en-US" dirty="0"/>
              <a:t> </a:t>
            </a:r>
          </a:p>
        </p:txBody>
      </p:sp>
    </p:spTree>
    <p:extLst>
      <p:ext uri="{BB962C8B-B14F-4D97-AF65-F5344CB8AC3E}">
        <p14:creationId xmlns:p14="http://schemas.microsoft.com/office/powerpoint/2010/main" val="423186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4CE57-5AB7-43C0-909D-59C81D0BFE6E}"/>
              </a:ext>
            </a:extLst>
          </p:cNvPr>
          <p:cNvSpPr>
            <a:spLocks noGrp="1"/>
          </p:cNvSpPr>
          <p:nvPr>
            <p:ph type="title"/>
          </p:nvPr>
        </p:nvSpPr>
        <p:spPr/>
        <p:txBody>
          <a:bodyPr/>
          <a:lstStyle/>
          <a:p>
            <a:r>
              <a:rPr lang="en-CA" dirty="0"/>
              <a:t>The Good That Can Be Done</a:t>
            </a:r>
            <a:endParaRPr lang="en-US" dirty="0"/>
          </a:p>
        </p:txBody>
      </p:sp>
      <p:sp>
        <p:nvSpPr>
          <p:cNvPr id="3" name="Content Placeholder 2">
            <a:extLst>
              <a:ext uri="{FF2B5EF4-FFF2-40B4-BE49-F238E27FC236}">
                <a16:creationId xmlns:a16="http://schemas.microsoft.com/office/drawing/2014/main" id="{98EAB6E5-881F-4846-9FFF-69E9080FFD9D}"/>
              </a:ext>
            </a:extLst>
          </p:cNvPr>
          <p:cNvSpPr>
            <a:spLocks noGrp="1"/>
          </p:cNvSpPr>
          <p:nvPr>
            <p:ph idx="1"/>
          </p:nvPr>
        </p:nvSpPr>
        <p:spPr>
          <a:xfrm>
            <a:off x="838200" y="1825625"/>
            <a:ext cx="8484476" cy="4351338"/>
          </a:xfrm>
        </p:spPr>
        <p:txBody>
          <a:bodyPr>
            <a:normAutofit lnSpcReduction="10000"/>
          </a:bodyPr>
          <a:lstStyle/>
          <a:p>
            <a:r>
              <a:rPr lang="en-CA" dirty="0"/>
              <a:t>As opposed to ‘thou shalt not’, many codes reference the good</a:t>
            </a:r>
          </a:p>
          <a:p>
            <a:pPr lvl="1"/>
            <a:r>
              <a:rPr lang="en-CA" dirty="0"/>
              <a:t>Example: UK data Ethics code “</a:t>
            </a:r>
            <a:r>
              <a:rPr lang="en-CA" dirty="0" err="1"/>
              <a:t>i</a:t>
            </a:r>
            <a:r>
              <a:rPr lang="en-US" dirty="0" err="1"/>
              <a:t>ntention</a:t>
            </a:r>
            <a:r>
              <a:rPr lang="en-US" dirty="0"/>
              <a:t> to “</a:t>
            </a:r>
            <a:r>
              <a:rPr lang="en-US" dirty="0" err="1"/>
              <a:t>maximise</a:t>
            </a:r>
            <a:r>
              <a:rPr lang="en-US" dirty="0"/>
              <a:t> the value of data whilst also setting the highest standards for transparency and accountability when building or buying new data technology” (Gov.UK, 2018).</a:t>
            </a:r>
          </a:p>
          <a:p>
            <a:pPr lvl="1"/>
            <a:r>
              <a:rPr lang="en-US" dirty="0"/>
              <a:t>Example: Sorbonne Declaration (2020) points to “the benefit of society and economic development” that accrues as a research of data research.</a:t>
            </a:r>
          </a:p>
          <a:p>
            <a:pPr lvl="1"/>
            <a:r>
              <a:rPr lang="en-US" dirty="0"/>
              <a:t>Example: Open University, for example, asserts that the purpose of collecting data should be “to identify ways of effectively supporting students to achieve their declared study goals” (OU, 2014:4.2.2).</a:t>
            </a:r>
          </a:p>
        </p:txBody>
      </p:sp>
      <p:pic>
        <p:nvPicPr>
          <p:cNvPr id="5" name="Picture 4">
            <a:extLst>
              <a:ext uri="{FF2B5EF4-FFF2-40B4-BE49-F238E27FC236}">
                <a16:creationId xmlns:a16="http://schemas.microsoft.com/office/drawing/2014/main" id="{204FA3E4-DCD1-49CB-8645-3DF85E950A0A}"/>
              </a:ext>
            </a:extLst>
          </p:cNvPr>
          <p:cNvPicPr>
            <a:picLocks noChangeAspect="1"/>
          </p:cNvPicPr>
          <p:nvPr/>
        </p:nvPicPr>
        <p:blipFill>
          <a:blip r:embed="rId2"/>
          <a:stretch>
            <a:fillRect/>
          </a:stretch>
        </p:blipFill>
        <p:spPr>
          <a:xfrm>
            <a:off x="9322676" y="1690688"/>
            <a:ext cx="2600688" cy="3877216"/>
          </a:xfrm>
          <a:prstGeom prst="rect">
            <a:avLst/>
          </a:prstGeom>
        </p:spPr>
      </p:pic>
    </p:spTree>
    <p:extLst>
      <p:ext uri="{BB962C8B-B14F-4D97-AF65-F5344CB8AC3E}">
        <p14:creationId xmlns:p14="http://schemas.microsoft.com/office/powerpoint/2010/main" val="155576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449EE4-3E30-4E5F-8E71-CB1686ECE716}"/>
              </a:ext>
            </a:extLst>
          </p:cNvPr>
          <p:cNvPicPr>
            <a:picLocks noChangeAspect="1"/>
          </p:cNvPicPr>
          <p:nvPr/>
        </p:nvPicPr>
        <p:blipFill>
          <a:blip r:embed="rId2"/>
          <a:stretch>
            <a:fillRect/>
          </a:stretch>
        </p:blipFill>
        <p:spPr>
          <a:xfrm>
            <a:off x="1551034" y="3035500"/>
            <a:ext cx="6920304" cy="3276399"/>
          </a:xfrm>
          <a:prstGeom prst="rect">
            <a:avLst/>
          </a:prstGeom>
        </p:spPr>
      </p:pic>
      <p:sp>
        <p:nvSpPr>
          <p:cNvPr id="2" name="Title 1">
            <a:extLst>
              <a:ext uri="{FF2B5EF4-FFF2-40B4-BE49-F238E27FC236}">
                <a16:creationId xmlns:a16="http://schemas.microsoft.com/office/drawing/2014/main" id="{78135D8F-B802-4A04-A292-B6CD628EBAD0}"/>
              </a:ext>
            </a:extLst>
          </p:cNvPr>
          <p:cNvSpPr>
            <a:spLocks noGrp="1"/>
          </p:cNvSpPr>
          <p:nvPr>
            <p:ph type="title"/>
          </p:nvPr>
        </p:nvSpPr>
        <p:spPr/>
        <p:txBody>
          <a:bodyPr/>
          <a:lstStyle/>
          <a:p>
            <a:r>
              <a:rPr lang="en-CA" dirty="0"/>
              <a:t>Academic or Professional Freedom</a:t>
            </a:r>
            <a:endParaRPr lang="en-US" dirty="0"/>
          </a:p>
        </p:txBody>
      </p:sp>
      <p:sp>
        <p:nvSpPr>
          <p:cNvPr id="3" name="Content Placeholder 2">
            <a:extLst>
              <a:ext uri="{FF2B5EF4-FFF2-40B4-BE49-F238E27FC236}">
                <a16:creationId xmlns:a16="http://schemas.microsoft.com/office/drawing/2014/main" id="{D30053D0-12FF-4D92-BDED-C5962E70F16C}"/>
              </a:ext>
            </a:extLst>
          </p:cNvPr>
          <p:cNvSpPr>
            <a:spLocks noGrp="1"/>
          </p:cNvSpPr>
          <p:nvPr>
            <p:ph idx="1"/>
          </p:nvPr>
        </p:nvSpPr>
        <p:spPr/>
        <p:txBody>
          <a:bodyPr/>
          <a:lstStyle/>
          <a:p>
            <a:r>
              <a:rPr lang="en-CA" dirty="0"/>
              <a:t>Surfaces frequently</a:t>
            </a:r>
          </a:p>
          <a:p>
            <a:r>
              <a:rPr lang="en-CA" dirty="0"/>
              <a:t>Not merely a ‘good’, but an obligation</a:t>
            </a:r>
          </a:p>
          <a:p>
            <a:r>
              <a:rPr lang="en-CA" dirty="0"/>
              <a:t>Not limited to academics</a:t>
            </a:r>
          </a:p>
          <a:p>
            <a:pPr lvl="1"/>
            <a:r>
              <a:rPr lang="en-CA" dirty="0"/>
              <a:t>Includes doctors, journalists, etc.</a:t>
            </a:r>
            <a:endParaRPr lang="en-US" dirty="0"/>
          </a:p>
        </p:txBody>
      </p:sp>
      <p:pic>
        <p:nvPicPr>
          <p:cNvPr id="7" name="Picture 6">
            <a:extLst>
              <a:ext uri="{FF2B5EF4-FFF2-40B4-BE49-F238E27FC236}">
                <a16:creationId xmlns:a16="http://schemas.microsoft.com/office/drawing/2014/main" id="{17DEF9EA-7D33-4124-AA1A-9170F38A2F4A}"/>
              </a:ext>
            </a:extLst>
          </p:cNvPr>
          <p:cNvPicPr>
            <a:picLocks noChangeAspect="1"/>
          </p:cNvPicPr>
          <p:nvPr/>
        </p:nvPicPr>
        <p:blipFill>
          <a:blip r:embed="rId3"/>
          <a:stretch>
            <a:fillRect/>
          </a:stretch>
        </p:blipFill>
        <p:spPr>
          <a:xfrm>
            <a:off x="1551034" y="6295833"/>
            <a:ext cx="6805751" cy="394083"/>
          </a:xfrm>
          <a:prstGeom prst="rect">
            <a:avLst/>
          </a:prstGeom>
        </p:spPr>
      </p:pic>
      <p:pic>
        <p:nvPicPr>
          <p:cNvPr id="9" name="Picture 8">
            <a:extLst>
              <a:ext uri="{FF2B5EF4-FFF2-40B4-BE49-F238E27FC236}">
                <a16:creationId xmlns:a16="http://schemas.microsoft.com/office/drawing/2014/main" id="{6F91AB77-5F5A-4165-A882-F77C88069D2B}"/>
              </a:ext>
            </a:extLst>
          </p:cNvPr>
          <p:cNvPicPr>
            <a:picLocks noChangeAspect="1"/>
          </p:cNvPicPr>
          <p:nvPr/>
        </p:nvPicPr>
        <p:blipFill>
          <a:blip r:embed="rId4"/>
          <a:stretch>
            <a:fillRect/>
          </a:stretch>
        </p:blipFill>
        <p:spPr>
          <a:xfrm>
            <a:off x="4738589" y="5670655"/>
            <a:ext cx="5087054" cy="423921"/>
          </a:xfrm>
          <a:prstGeom prst="rect">
            <a:avLst/>
          </a:prstGeom>
        </p:spPr>
      </p:pic>
      <p:sp>
        <p:nvSpPr>
          <p:cNvPr id="11" name="TextBox 10">
            <a:extLst>
              <a:ext uri="{FF2B5EF4-FFF2-40B4-BE49-F238E27FC236}">
                <a16:creationId xmlns:a16="http://schemas.microsoft.com/office/drawing/2014/main" id="{F807DD56-123E-4386-9479-73EBF6E81F8A}"/>
              </a:ext>
            </a:extLst>
          </p:cNvPr>
          <p:cNvSpPr txBox="1"/>
          <p:nvPr/>
        </p:nvSpPr>
        <p:spPr>
          <a:xfrm>
            <a:off x="8974320" y="1431542"/>
            <a:ext cx="2685711" cy="2308324"/>
          </a:xfrm>
          <a:prstGeom prst="rect">
            <a:avLst/>
          </a:prstGeom>
          <a:noFill/>
        </p:spPr>
        <p:txBody>
          <a:bodyPr wrap="square">
            <a:spAutoFit/>
          </a:bodyPr>
          <a:lstStyle/>
          <a:p>
            <a:r>
              <a:rPr lang="en-US" dirty="0">
                <a:hlinkClick r:id="rId5"/>
              </a:rPr>
              <a:t>https://www.scholarsatrisk.org/resources/free-universities-putting-the-academic-freedom-index-into-action/</a:t>
            </a:r>
            <a:r>
              <a:rPr lang="en-US" dirty="0"/>
              <a:t> </a:t>
            </a:r>
          </a:p>
          <a:p>
            <a:endParaRPr lang="en-US" dirty="0"/>
          </a:p>
          <a:p>
            <a:r>
              <a:rPr lang="en-US" dirty="0">
                <a:hlinkClick r:id="rId6"/>
              </a:rPr>
              <a:t>https://www.ei-ie.org/en/item/24856</a:t>
            </a:r>
            <a:r>
              <a:rPr lang="en-US" dirty="0"/>
              <a:t> </a:t>
            </a:r>
          </a:p>
        </p:txBody>
      </p:sp>
      <p:pic>
        <p:nvPicPr>
          <p:cNvPr id="13" name="Picture 12" descr="Map&#10;&#10;Description automatically generated">
            <a:extLst>
              <a:ext uri="{FF2B5EF4-FFF2-40B4-BE49-F238E27FC236}">
                <a16:creationId xmlns:a16="http://schemas.microsoft.com/office/drawing/2014/main" id="{19299D7F-9FF1-45A2-AC03-D4396DF13B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0343" y="4073144"/>
            <a:ext cx="2685711" cy="1413337"/>
          </a:xfrm>
          <a:prstGeom prst="rect">
            <a:avLst/>
          </a:prstGeom>
        </p:spPr>
      </p:pic>
    </p:spTree>
    <p:extLst>
      <p:ext uri="{BB962C8B-B14F-4D97-AF65-F5344CB8AC3E}">
        <p14:creationId xmlns:p14="http://schemas.microsoft.com/office/powerpoint/2010/main" val="2455528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CF79-0553-4C08-B072-764CC4789C9A}"/>
              </a:ext>
            </a:extLst>
          </p:cNvPr>
          <p:cNvSpPr>
            <a:spLocks noGrp="1"/>
          </p:cNvSpPr>
          <p:nvPr>
            <p:ph type="title"/>
          </p:nvPr>
        </p:nvSpPr>
        <p:spPr/>
        <p:txBody>
          <a:bodyPr/>
          <a:lstStyle/>
          <a:p>
            <a:r>
              <a:rPr lang="en-CA" dirty="0"/>
              <a:t>Conflict of Interest</a:t>
            </a:r>
            <a:endParaRPr lang="en-US" dirty="0"/>
          </a:p>
        </p:txBody>
      </p:sp>
      <p:sp>
        <p:nvSpPr>
          <p:cNvPr id="3" name="Content Placeholder 2">
            <a:extLst>
              <a:ext uri="{FF2B5EF4-FFF2-40B4-BE49-F238E27FC236}">
                <a16:creationId xmlns:a16="http://schemas.microsoft.com/office/drawing/2014/main" id="{3AEED355-8368-4DA0-B10D-5F5CE619EFB2}"/>
              </a:ext>
            </a:extLst>
          </p:cNvPr>
          <p:cNvSpPr>
            <a:spLocks noGrp="1"/>
          </p:cNvSpPr>
          <p:nvPr>
            <p:ph idx="1"/>
          </p:nvPr>
        </p:nvSpPr>
        <p:spPr>
          <a:xfrm>
            <a:off x="838200" y="1825625"/>
            <a:ext cx="5257800" cy="4351338"/>
          </a:xfrm>
        </p:spPr>
        <p:txBody>
          <a:bodyPr>
            <a:normAutofit/>
          </a:bodyPr>
          <a:lstStyle/>
          <a:p>
            <a:pPr marL="0" indent="0">
              <a:buNone/>
            </a:pPr>
            <a:r>
              <a:rPr lang="en-US" dirty="0"/>
              <a:t>The idea that a person would use their position to personally benefit from their position of privilege or responsibility, whether directly or through the offer of gifts or benefits, is expressly prohibited by many (but by no mean all) codes of ethics  (CFA, 2019; IEEE, 2020: 7.8; SFU, 1992; CPA, 2017).</a:t>
            </a:r>
          </a:p>
        </p:txBody>
      </p:sp>
      <p:pic>
        <p:nvPicPr>
          <p:cNvPr id="7" name="Picture 6">
            <a:extLst>
              <a:ext uri="{FF2B5EF4-FFF2-40B4-BE49-F238E27FC236}">
                <a16:creationId xmlns:a16="http://schemas.microsoft.com/office/drawing/2014/main" id="{6131B8F9-BBBC-4155-B2AC-3DE12FA665D5}"/>
              </a:ext>
            </a:extLst>
          </p:cNvPr>
          <p:cNvPicPr>
            <a:picLocks noChangeAspect="1"/>
          </p:cNvPicPr>
          <p:nvPr/>
        </p:nvPicPr>
        <p:blipFill>
          <a:blip r:embed="rId2"/>
          <a:stretch>
            <a:fillRect/>
          </a:stretch>
        </p:blipFill>
        <p:spPr>
          <a:xfrm>
            <a:off x="6096000" y="681037"/>
            <a:ext cx="6096000" cy="5751755"/>
          </a:xfrm>
          <a:prstGeom prst="rect">
            <a:avLst/>
          </a:prstGeom>
        </p:spPr>
      </p:pic>
      <p:sp>
        <p:nvSpPr>
          <p:cNvPr id="9" name="TextBox 8">
            <a:extLst>
              <a:ext uri="{FF2B5EF4-FFF2-40B4-BE49-F238E27FC236}">
                <a16:creationId xmlns:a16="http://schemas.microsoft.com/office/drawing/2014/main" id="{06F5E02F-64E8-428D-BC70-A02C146D05DD}"/>
              </a:ext>
            </a:extLst>
          </p:cNvPr>
          <p:cNvSpPr txBox="1"/>
          <p:nvPr/>
        </p:nvSpPr>
        <p:spPr>
          <a:xfrm>
            <a:off x="838200" y="5569545"/>
            <a:ext cx="4362881" cy="923330"/>
          </a:xfrm>
          <a:prstGeom prst="rect">
            <a:avLst/>
          </a:prstGeom>
          <a:noFill/>
        </p:spPr>
        <p:txBody>
          <a:bodyPr wrap="square">
            <a:spAutoFit/>
          </a:bodyPr>
          <a:lstStyle/>
          <a:p>
            <a:r>
              <a:rPr lang="en-US" dirty="0">
                <a:hlinkClick r:id="rId3"/>
              </a:rPr>
              <a:t>https://www.researchgate.net/publication/322291829_Conflicts_of_interest_in_business_A_review_of_the_concept</a:t>
            </a:r>
            <a:r>
              <a:rPr lang="en-US" dirty="0"/>
              <a:t> </a:t>
            </a:r>
          </a:p>
        </p:txBody>
      </p:sp>
    </p:spTree>
    <p:extLst>
      <p:ext uri="{BB962C8B-B14F-4D97-AF65-F5344CB8AC3E}">
        <p14:creationId xmlns:p14="http://schemas.microsoft.com/office/powerpoint/2010/main" val="1628808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CF79-0553-4C08-B072-764CC4789C9A}"/>
              </a:ext>
            </a:extLst>
          </p:cNvPr>
          <p:cNvSpPr>
            <a:spLocks noGrp="1"/>
          </p:cNvSpPr>
          <p:nvPr>
            <p:ph type="title"/>
          </p:nvPr>
        </p:nvSpPr>
        <p:spPr/>
        <p:txBody>
          <a:bodyPr/>
          <a:lstStyle/>
          <a:p>
            <a:r>
              <a:rPr lang="en-CA" dirty="0"/>
              <a:t>Conflict of Interest</a:t>
            </a:r>
            <a:endParaRPr lang="en-US" dirty="0"/>
          </a:p>
        </p:txBody>
      </p:sp>
      <p:sp>
        <p:nvSpPr>
          <p:cNvPr id="3" name="Content Placeholder 2">
            <a:extLst>
              <a:ext uri="{FF2B5EF4-FFF2-40B4-BE49-F238E27FC236}">
                <a16:creationId xmlns:a16="http://schemas.microsoft.com/office/drawing/2014/main" id="{3AEED355-8368-4DA0-B10D-5F5CE619EFB2}"/>
              </a:ext>
            </a:extLst>
          </p:cNvPr>
          <p:cNvSpPr>
            <a:spLocks noGrp="1"/>
          </p:cNvSpPr>
          <p:nvPr>
            <p:ph idx="1"/>
          </p:nvPr>
        </p:nvSpPr>
        <p:spPr>
          <a:xfrm>
            <a:off x="4950823" y="1825625"/>
            <a:ext cx="6402976" cy="4351338"/>
          </a:xfrm>
        </p:spPr>
        <p:txBody>
          <a:bodyPr>
            <a:normAutofit/>
          </a:bodyPr>
          <a:lstStyle/>
          <a:p>
            <a:pPr marL="0" indent="0">
              <a:buNone/>
            </a:pPr>
            <a:r>
              <a:rPr lang="en-US" dirty="0"/>
              <a:t>Other codes focus on integrity. We see this in professions like journalism, where “professional integrity is the cornerstone of a journalist’s credibility” (SPJ, 1996) and journalists are urged “to remain independent (and therefore avoid conflict of interest), and to be accountable” (SPJ, 2014). </a:t>
            </a:r>
          </a:p>
          <a:p>
            <a:r>
              <a:rPr lang="en-US" dirty="0"/>
              <a:t>Question: what counts as a benefit?</a:t>
            </a:r>
          </a:p>
        </p:txBody>
      </p:sp>
      <p:pic>
        <p:nvPicPr>
          <p:cNvPr id="5" name="Picture 4" descr="A picture containing text&#10;&#10;Description automatically generated">
            <a:extLst>
              <a:ext uri="{FF2B5EF4-FFF2-40B4-BE49-F238E27FC236}">
                <a16:creationId xmlns:a16="http://schemas.microsoft.com/office/drawing/2014/main" id="{47F94155-BA59-4949-A6AF-D828C7892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825625"/>
            <a:ext cx="3791667" cy="3020695"/>
          </a:xfrm>
          <a:prstGeom prst="rect">
            <a:avLst/>
          </a:prstGeom>
        </p:spPr>
      </p:pic>
      <p:sp>
        <p:nvSpPr>
          <p:cNvPr id="7" name="TextBox 6">
            <a:extLst>
              <a:ext uri="{FF2B5EF4-FFF2-40B4-BE49-F238E27FC236}">
                <a16:creationId xmlns:a16="http://schemas.microsoft.com/office/drawing/2014/main" id="{F418B23E-4355-422F-8977-466029131609}"/>
              </a:ext>
            </a:extLst>
          </p:cNvPr>
          <p:cNvSpPr txBox="1"/>
          <p:nvPr/>
        </p:nvSpPr>
        <p:spPr>
          <a:xfrm>
            <a:off x="838199" y="5313007"/>
            <a:ext cx="3984509" cy="646331"/>
          </a:xfrm>
          <a:prstGeom prst="rect">
            <a:avLst/>
          </a:prstGeom>
          <a:noFill/>
        </p:spPr>
        <p:txBody>
          <a:bodyPr wrap="square">
            <a:spAutoFit/>
          </a:bodyPr>
          <a:lstStyle/>
          <a:p>
            <a:r>
              <a:rPr lang="en-US" dirty="0">
                <a:hlinkClick r:id="rId3"/>
              </a:rPr>
              <a:t>https://sites.wp.odu.edu/research-integrity/conflicts-of-interest/</a:t>
            </a:r>
            <a:r>
              <a:rPr lang="en-US" dirty="0"/>
              <a:t> </a:t>
            </a:r>
          </a:p>
        </p:txBody>
      </p:sp>
    </p:spTree>
    <p:extLst>
      <p:ext uri="{BB962C8B-B14F-4D97-AF65-F5344CB8AC3E}">
        <p14:creationId xmlns:p14="http://schemas.microsoft.com/office/powerpoint/2010/main" val="267121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297E-A6CE-4BA5-AAF6-EFFE3E45D3BD}"/>
              </a:ext>
            </a:extLst>
          </p:cNvPr>
          <p:cNvSpPr>
            <a:spLocks noGrp="1"/>
          </p:cNvSpPr>
          <p:nvPr>
            <p:ph type="title"/>
          </p:nvPr>
        </p:nvSpPr>
        <p:spPr/>
        <p:txBody>
          <a:bodyPr/>
          <a:lstStyle/>
          <a:p>
            <a:r>
              <a:rPr lang="en-CA" dirty="0"/>
              <a:t>Harm</a:t>
            </a:r>
            <a:endParaRPr lang="en-US" dirty="0"/>
          </a:p>
        </p:txBody>
      </p:sp>
      <p:sp>
        <p:nvSpPr>
          <p:cNvPr id="3" name="Content Placeholder 2">
            <a:extLst>
              <a:ext uri="{FF2B5EF4-FFF2-40B4-BE49-F238E27FC236}">
                <a16:creationId xmlns:a16="http://schemas.microsoft.com/office/drawing/2014/main" id="{AB01B9C5-5B4F-4FA6-8538-EC3181BB36D2}"/>
              </a:ext>
            </a:extLst>
          </p:cNvPr>
          <p:cNvSpPr>
            <a:spLocks noGrp="1"/>
          </p:cNvSpPr>
          <p:nvPr>
            <p:ph idx="1"/>
          </p:nvPr>
        </p:nvSpPr>
        <p:spPr>
          <a:xfrm>
            <a:off x="838200" y="1825625"/>
            <a:ext cx="6466490" cy="4351338"/>
          </a:xfrm>
        </p:spPr>
        <p:txBody>
          <a:bodyPr>
            <a:normAutofit lnSpcReduction="10000"/>
          </a:bodyPr>
          <a:lstStyle/>
          <a:p>
            <a:r>
              <a:rPr lang="en-CA" dirty="0"/>
              <a:t>Many codes stress the need to ‘do no harm’</a:t>
            </a:r>
          </a:p>
          <a:p>
            <a:r>
              <a:rPr lang="en-CA" dirty="0"/>
              <a:t>Often, the nature of harm is loosely defined:</a:t>
            </a:r>
          </a:p>
          <a:p>
            <a:pPr lvl="1"/>
            <a:r>
              <a:rPr lang="en-CA" dirty="0"/>
              <a:t>Harm not limited to clients, but ‘downstream’ harm also considered</a:t>
            </a:r>
          </a:p>
          <a:p>
            <a:pPr lvl="1"/>
            <a:r>
              <a:rPr lang="en-US" dirty="0"/>
              <a:t>Discrimination and human rights violations are often cited as sources of harm</a:t>
            </a:r>
          </a:p>
          <a:p>
            <a:pPr lvl="1"/>
            <a:r>
              <a:rPr lang="en-US" dirty="0"/>
              <a:t>Some codes describe what will </a:t>
            </a:r>
            <a:r>
              <a:rPr lang="en-US" i="1" dirty="0"/>
              <a:t>not</a:t>
            </a:r>
            <a:r>
              <a:rPr lang="en-US" dirty="0"/>
              <a:t> be considered as harm</a:t>
            </a:r>
          </a:p>
          <a:p>
            <a:r>
              <a:rPr lang="en-US" dirty="0"/>
              <a:t>Risk vs. Benefit</a:t>
            </a:r>
          </a:p>
        </p:txBody>
      </p:sp>
      <p:pic>
        <p:nvPicPr>
          <p:cNvPr id="5" name="Picture 4">
            <a:extLst>
              <a:ext uri="{FF2B5EF4-FFF2-40B4-BE49-F238E27FC236}">
                <a16:creationId xmlns:a16="http://schemas.microsoft.com/office/drawing/2014/main" id="{470ABC79-DEBC-4EC2-B6E6-D482D5AF7C2D}"/>
              </a:ext>
            </a:extLst>
          </p:cNvPr>
          <p:cNvPicPr>
            <a:picLocks noChangeAspect="1"/>
          </p:cNvPicPr>
          <p:nvPr/>
        </p:nvPicPr>
        <p:blipFill>
          <a:blip r:embed="rId2"/>
          <a:stretch>
            <a:fillRect/>
          </a:stretch>
        </p:blipFill>
        <p:spPr>
          <a:xfrm>
            <a:off x="7056495" y="1825625"/>
            <a:ext cx="4191679" cy="3897798"/>
          </a:xfrm>
          <a:prstGeom prst="rect">
            <a:avLst/>
          </a:prstGeom>
        </p:spPr>
      </p:pic>
      <p:sp>
        <p:nvSpPr>
          <p:cNvPr id="7" name="TextBox 6">
            <a:extLst>
              <a:ext uri="{FF2B5EF4-FFF2-40B4-BE49-F238E27FC236}">
                <a16:creationId xmlns:a16="http://schemas.microsoft.com/office/drawing/2014/main" id="{BC0952A9-C249-4702-90EE-F2C2D49DE2C4}"/>
              </a:ext>
            </a:extLst>
          </p:cNvPr>
          <p:cNvSpPr txBox="1"/>
          <p:nvPr/>
        </p:nvSpPr>
        <p:spPr>
          <a:xfrm>
            <a:off x="7052950" y="5942568"/>
            <a:ext cx="4446964" cy="369332"/>
          </a:xfrm>
          <a:prstGeom prst="rect">
            <a:avLst/>
          </a:prstGeom>
          <a:noFill/>
        </p:spPr>
        <p:txBody>
          <a:bodyPr wrap="square">
            <a:spAutoFit/>
          </a:bodyPr>
          <a:lstStyle/>
          <a:p>
            <a:r>
              <a:rPr lang="en-US" dirty="0">
                <a:hlinkClick r:id="rId3"/>
              </a:rPr>
              <a:t>https://www.samatters.com/first-no-harm/</a:t>
            </a:r>
            <a:r>
              <a:rPr lang="en-US" dirty="0"/>
              <a:t> </a:t>
            </a:r>
          </a:p>
        </p:txBody>
      </p:sp>
    </p:spTree>
    <p:extLst>
      <p:ext uri="{BB962C8B-B14F-4D97-AF65-F5344CB8AC3E}">
        <p14:creationId xmlns:p14="http://schemas.microsoft.com/office/powerpoint/2010/main" val="189724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0F8C-CC60-4AEC-9556-357536E8F384}"/>
              </a:ext>
            </a:extLst>
          </p:cNvPr>
          <p:cNvSpPr>
            <a:spLocks noGrp="1"/>
          </p:cNvSpPr>
          <p:nvPr>
            <p:ph type="title"/>
          </p:nvPr>
        </p:nvSpPr>
        <p:spPr/>
        <p:txBody>
          <a:bodyPr/>
          <a:lstStyle/>
          <a:p>
            <a:r>
              <a:rPr lang="en-CA" dirty="0"/>
              <a:t>Quality and Standards</a:t>
            </a:r>
            <a:endParaRPr lang="en-US" dirty="0"/>
          </a:p>
        </p:txBody>
      </p:sp>
      <p:sp>
        <p:nvSpPr>
          <p:cNvPr id="3" name="Content Placeholder 2">
            <a:extLst>
              <a:ext uri="{FF2B5EF4-FFF2-40B4-BE49-F238E27FC236}">
                <a16:creationId xmlns:a16="http://schemas.microsoft.com/office/drawing/2014/main" id="{2EFBC6E9-488B-48FA-8E91-2D120F63327F}"/>
              </a:ext>
            </a:extLst>
          </p:cNvPr>
          <p:cNvSpPr>
            <a:spLocks noGrp="1"/>
          </p:cNvSpPr>
          <p:nvPr>
            <p:ph idx="1"/>
          </p:nvPr>
        </p:nvSpPr>
        <p:spPr>
          <a:xfrm>
            <a:off x="4741817" y="1825625"/>
            <a:ext cx="6611982" cy="4351338"/>
          </a:xfrm>
        </p:spPr>
        <p:txBody>
          <a:bodyPr/>
          <a:lstStyle/>
          <a:p>
            <a:r>
              <a:rPr lang="en-CA" dirty="0"/>
              <a:t>Sometimes defined in terms of competence – ‘stewardship and excellence’</a:t>
            </a:r>
          </a:p>
          <a:p>
            <a:r>
              <a:rPr lang="en-CA" dirty="0"/>
              <a:t>Sometimes defined in terms of qualifications to prevent ‘unauthorized practice’</a:t>
            </a:r>
          </a:p>
          <a:p>
            <a:r>
              <a:rPr lang="en-CA" dirty="0"/>
              <a:t>Sometimes in terms of </a:t>
            </a:r>
            <a:r>
              <a:rPr lang="en-US" dirty="0"/>
              <a:t>exemplary behaviours such as research integrity, scientific rigor and recognition of sources.</a:t>
            </a:r>
            <a:endParaRPr lang="en-CA" dirty="0"/>
          </a:p>
          <a:p>
            <a:endParaRPr lang="en-US" dirty="0"/>
          </a:p>
        </p:txBody>
      </p:sp>
      <p:pic>
        <p:nvPicPr>
          <p:cNvPr id="5" name="Picture 4" descr="Diagram&#10;&#10;Description automatically generated">
            <a:extLst>
              <a:ext uri="{FF2B5EF4-FFF2-40B4-BE49-F238E27FC236}">
                <a16:creationId xmlns:a16="http://schemas.microsoft.com/office/drawing/2014/main" id="{DC89D66B-5E81-4572-851A-8F858973C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846" y="1690688"/>
            <a:ext cx="3743325" cy="3638550"/>
          </a:xfrm>
          <a:prstGeom prst="rect">
            <a:avLst/>
          </a:prstGeom>
        </p:spPr>
      </p:pic>
      <p:sp>
        <p:nvSpPr>
          <p:cNvPr id="7" name="TextBox 6">
            <a:extLst>
              <a:ext uri="{FF2B5EF4-FFF2-40B4-BE49-F238E27FC236}">
                <a16:creationId xmlns:a16="http://schemas.microsoft.com/office/drawing/2014/main" id="{830E1CD9-55CB-44F7-ADBA-DF730C9489FF}"/>
              </a:ext>
            </a:extLst>
          </p:cNvPr>
          <p:cNvSpPr txBox="1"/>
          <p:nvPr/>
        </p:nvSpPr>
        <p:spPr>
          <a:xfrm>
            <a:off x="833846" y="6123543"/>
            <a:ext cx="6093822" cy="369332"/>
          </a:xfrm>
          <a:prstGeom prst="rect">
            <a:avLst/>
          </a:prstGeom>
          <a:noFill/>
        </p:spPr>
        <p:txBody>
          <a:bodyPr wrap="square">
            <a:spAutoFit/>
          </a:bodyPr>
          <a:lstStyle/>
          <a:p>
            <a:r>
              <a:rPr lang="en-US" dirty="0">
                <a:hlinkClick r:id="rId4"/>
              </a:rPr>
              <a:t>https://asq.org/quality-resources/learn-about-standards</a:t>
            </a:r>
            <a:r>
              <a:rPr lang="en-US" dirty="0"/>
              <a:t> </a:t>
            </a:r>
          </a:p>
        </p:txBody>
      </p:sp>
    </p:spTree>
    <p:extLst>
      <p:ext uri="{BB962C8B-B14F-4D97-AF65-F5344CB8AC3E}">
        <p14:creationId xmlns:p14="http://schemas.microsoft.com/office/powerpoint/2010/main" val="377740854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D9BB3-1537-4EB2-B9B7-0CD39C4FD5CD}"/>
              </a:ext>
            </a:extLst>
          </p:cNvPr>
          <p:cNvSpPr>
            <a:spLocks noGrp="1"/>
          </p:cNvSpPr>
          <p:nvPr>
            <p:ph type="title"/>
          </p:nvPr>
        </p:nvSpPr>
        <p:spPr>
          <a:xfrm>
            <a:off x="838201" y="365125"/>
            <a:ext cx="5251316" cy="1306921"/>
          </a:xfrm>
        </p:spPr>
        <p:txBody>
          <a:bodyPr>
            <a:normAutofit/>
          </a:bodyPr>
          <a:lstStyle/>
          <a:p>
            <a:r>
              <a:rPr lang="en-CA" dirty="0"/>
              <a:t>What Are The Limits?</a:t>
            </a:r>
            <a:endParaRPr lang="en-US" dirty="0"/>
          </a:p>
        </p:txBody>
      </p:sp>
      <p:pic>
        <p:nvPicPr>
          <p:cNvPr id="5" name="Picture 4">
            <a:extLst>
              <a:ext uri="{FF2B5EF4-FFF2-40B4-BE49-F238E27FC236}">
                <a16:creationId xmlns:a16="http://schemas.microsoft.com/office/drawing/2014/main" id="{0B6830B8-987B-43CE-9CE9-B8A1A2E4D013}"/>
              </a:ext>
            </a:extLst>
          </p:cNvPr>
          <p:cNvPicPr>
            <a:picLocks noChangeAspect="1"/>
          </p:cNvPicPr>
          <p:nvPr/>
        </p:nvPicPr>
        <p:blipFill rotWithShape="1">
          <a:blip r:embed="rId2"/>
          <a:srcRect t="1890" r="1" b="667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Content Placeholder 2">
            <a:extLst>
              <a:ext uri="{FF2B5EF4-FFF2-40B4-BE49-F238E27FC236}">
                <a16:creationId xmlns:a16="http://schemas.microsoft.com/office/drawing/2014/main" id="{A02970F5-45DD-4BD2-8F12-5D0120AF03AC}"/>
              </a:ext>
            </a:extLst>
          </p:cNvPr>
          <p:cNvSpPr>
            <a:spLocks noGrp="1"/>
          </p:cNvSpPr>
          <p:nvPr>
            <p:ph idx="1"/>
          </p:nvPr>
        </p:nvSpPr>
        <p:spPr>
          <a:xfrm>
            <a:off x="838201" y="1438191"/>
            <a:ext cx="6098627" cy="5653664"/>
          </a:xfrm>
        </p:spPr>
        <p:txBody>
          <a:bodyPr>
            <a:normAutofit/>
          </a:bodyPr>
          <a:lstStyle/>
          <a:p>
            <a:pPr marL="0" indent="0">
              <a:lnSpc>
                <a:spcPct val="110000"/>
              </a:lnSpc>
              <a:buNone/>
            </a:pPr>
            <a:r>
              <a:rPr lang="en-US" dirty="0"/>
              <a:t>Some ethical codes seek to address the limits of what can be done ethically. </a:t>
            </a:r>
          </a:p>
          <a:p>
            <a:pPr lvl="1">
              <a:lnSpc>
                <a:spcPct val="110000"/>
              </a:lnSpc>
            </a:pPr>
            <a:r>
              <a:rPr lang="en-US" sz="2200" dirty="0"/>
              <a:t>IBM to cease work in general facial recognition technology, for example (Krishna, 2020)</a:t>
            </a:r>
          </a:p>
          <a:p>
            <a:pPr lvl="1">
              <a:lnSpc>
                <a:spcPct val="110000"/>
              </a:lnSpc>
            </a:pPr>
            <a:r>
              <a:rPr lang="en-US" sz="2200" dirty="0"/>
              <a:t>Standard “to create not undirected intelligence, but beneficial intelligence” (Asilomar, 2017).</a:t>
            </a:r>
          </a:p>
          <a:p>
            <a:pPr lvl="1">
              <a:lnSpc>
                <a:spcPct val="110000"/>
              </a:lnSpc>
            </a:pPr>
            <a:r>
              <a:rPr lang="en-US" sz="2200" dirty="0"/>
              <a:t>Many individual researchers refuse to work on military or intelligence applications (Shane &amp; Wakabayashi, 2018).</a:t>
            </a:r>
          </a:p>
          <a:p>
            <a:pPr lvl="1">
              <a:lnSpc>
                <a:spcPct val="110000"/>
              </a:lnSpc>
            </a:pPr>
            <a:r>
              <a:rPr lang="en-US" sz="2200" dirty="0"/>
              <a:t>Research Ethics Boards (REB) often require scientific merit and research need.</a:t>
            </a:r>
          </a:p>
          <a:p>
            <a:pPr lvl="1"/>
            <a:endParaRPr lang="en-US" sz="1700" dirty="0"/>
          </a:p>
          <a:p>
            <a:endParaRPr lang="en-US" sz="1700" dirty="0"/>
          </a:p>
        </p:txBody>
      </p:sp>
    </p:spTree>
    <p:extLst>
      <p:ext uri="{BB962C8B-B14F-4D97-AF65-F5344CB8AC3E}">
        <p14:creationId xmlns:p14="http://schemas.microsoft.com/office/powerpoint/2010/main" val="3976587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56</TotalTime>
  <Words>738</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Ethical Codes and Ethical Issues</vt:lpstr>
      <vt:lpstr>Ethical Codes and Ethical Issues</vt:lpstr>
      <vt:lpstr>The Good That Can Be Done</vt:lpstr>
      <vt:lpstr>Academic or Professional Freedom</vt:lpstr>
      <vt:lpstr>Conflict of Interest</vt:lpstr>
      <vt:lpstr>Conflict of Interest</vt:lpstr>
      <vt:lpstr>Harm</vt:lpstr>
      <vt:lpstr>Quality and Standards</vt:lpstr>
      <vt:lpstr>What Are The Limits?</vt:lpstr>
      <vt:lpstr>Is This Enough?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Codes and Ethical Issues</dc:title>
  <dc:creator>Stephen Downes</dc:creator>
  <cp:lastModifiedBy>Stephen Downes</cp:lastModifiedBy>
  <cp:revision>2</cp:revision>
  <dcterms:created xsi:type="dcterms:W3CDTF">2021-11-04T13:45:13Z</dcterms:created>
  <dcterms:modified xsi:type="dcterms:W3CDTF">2021-11-04T15:55:51Z</dcterms:modified>
</cp:coreProperties>
</file>