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59" r:id="rId6"/>
    <p:sldId id="260" r:id="rId7"/>
    <p:sldId id="261" r:id="rId8"/>
    <p:sldId id="262"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3" autoAdjust="0"/>
    <p:restoredTop sz="94660"/>
  </p:normalViewPr>
  <p:slideViewPr>
    <p:cSldViewPr snapToGrid="0">
      <p:cViewPr varScale="1">
        <p:scale>
          <a:sx n="73" d="100"/>
          <a:sy n="73" d="100"/>
        </p:scale>
        <p:origin x="22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8574-3B42-47A0-828F-C54817E159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A8F73C-3EF8-4B1F-B285-9A75F4FD56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1EE17D-CB85-4547-834C-131963F04239}"/>
              </a:ext>
            </a:extLst>
          </p:cNvPr>
          <p:cNvSpPr>
            <a:spLocks noGrp="1"/>
          </p:cNvSpPr>
          <p:nvPr>
            <p:ph type="dt" sz="half" idx="10"/>
          </p:nvPr>
        </p:nvSpPr>
        <p:spPr/>
        <p:txBody>
          <a:bodyPr/>
          <a:lstStyle/>
          <a:p>
            <a:fld id="{15D96610-CE6B-40EB-8722-0AD6A543F56E}" type="datetimeFigureOut">
              <a:rPr lang="en-US" smtClean="0"/>
              <a:t>10/27/2021</a:t>
            </a:fld>
            <a:endParaRPr lang="en-US"/>
          </a:p>
        </p:txBody>
      </p:sp>
      <p:sp>
        <p:nvSpPr>
          <p:cNvPr id="5" name="Footer Placeholder 4">
            <a:extLst>
              <a:ext uri="{FF2B5EF4-FFF2-40B4-BE49-F238E27FC236}">
                <a16:creationId xmlns:a16="http://schemas.microsoft.com/office/drawing/2014/main" id="{F1C1F27F-B53F-4C84-937A-20795090D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2D057-937D-4930-8CE3-5AFB9DB84923}"/>
              </a:ext>
            </a:extLst>
          </p:cNvPr>
          <p:cNvSpPr>
            <a:spLocks noGrp="1"/>
          </p:cNvSpPr>
          <p:nvPr>
            <p:ph type="sldNum" sz="quarter" idx="12"/>
          </p:nvPr>
        </p:nvSpPr>
        <p:spPr/>
        <p:txBody>
          <a:bodyPr/>
          <a:lstStyle/>
          <a:p>
            <a:fld id="{61F075A6-3AB9-40B6-859F-A353383E70FA}" type="slidenum">
              <a:rPr lang="en-US" smtClean="0"/>
              <a:t>‹#›</a:t>
            </a:fld>
            <a:endParaRPr lang="en-US"/>
          </a:p>
        </p:txBody>
      </p:sp>
    </p:spTree>
    <p:extLst>
      <p:ext uri="{BB962C8B-B14F-4D97-AF65-F5344CB8AC3E}">
        <p14:creationId xmlns:p14="http://schemas.microsoft.com/office/powerpoint/2010/main" val="2741783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D9A9B-77BA-4500-AC87-25734B1ED7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F22477-A0FD-4269-B34D-DF31100DDA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1F16C-9538-47F0-8BED-2296734CC1BE}"/>
              </a:ext>
            </a:extLst>
          </p:cNvPr>
          <p:cNvSpPr>
            <a:spLocks noGrp="1"/>
          </p:cNvSpPr>
          <p:nvPr>
            <p:ph type="dt" sz="half" idx="10"/>
          </p:nvPr>
        </p:nvSpPr>
        <p:spPr/>
        <p:txBody>
          <a:bodyPr/>
          <a:lstStyle/>
          <a:p>
            <a:fld id="{15D96610-CE6B-40EB-8722-0AD6A543F56E}" type="datetimeFigureOut">
              <a:rPr lang="en-US" smtClean="0"/>
              <a:t>10/27/2021</a:t>
            </a:fld>
            <a:endParaRPr lang="en-US"/>
          </a:p>
        </p:txBody>
      </p:sp>
      <p:sp>
        <p:nvSpPr>
          <p:cNvPr id="5" name="Footer Placeholder 4">
            <a:extLst>
              <a:ext uri="{FF2B5EF4-FFF2-40B4-BE49-F238E27FC236}">
                <a16:creationId xmlns:a16="http://schemas.microsoft.com/office/drawing/2014/main" id="{863650FB-8520-4266-9713-771B7FEDD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FAB2D-B5D9-44BD-830A-8D777F12F29F}"/>
              </a:ext>
            </a:extLst>
          </p:cNvPr>
          <p:cNvSpPr>
            <a:spLocks noGrp="1"/>
          </p:cNvSpPr>
          <p:nvPr>
            <p:ph type="sldNum" sz="quarter" idx="12"/>
          </p:nvPr>
        </p:nvSpPr>
        <p:spPr/>
        <p:txBody>
          <a:bodyPr/>
          <a:lstStyle/>
          <a:p>
            <a:fld id="{61F075A6-3AB9-40B6-859F-A353383E70FA}" type="slidenum">
              <a:rPr lang="en-US" smtClean="0"/>
              <a:t>‹#›</a:t>
            </a:fld>
            <a:endParaRPr lang="en-US"/>
          </a:p>
        </p:txBody>
      </p:sp>
    </p:spTree>
    <p:extLst>
      <p:ext uri="{BB962C8B-B14F-4D97-AF65-F5344CB8AC3E}">
        <p14:creationId xmlns:p14="http://schemas.microsoft.com/office/powerpoint/2010/main" val="4141573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B50845-4527-45A6-B954-9DFD052EA8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2C4675-036F-4E0E-A820-062B2463C7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72E95F-04B7-4298-95F8-C1790433A31E}"/>
              </a:ext>
            </a:extLst>
          </p:cNvPr>
          <p:cNvSpPr>
            <a:spLocks noGrp="1"/>
          </p:cNvSpPr>
          <p:nvPr>
            <p:ph type="dt" sz="half" idx="10"/>
          </p:nvPr>
        </p:nvSpPr>
        <p:spPr/>
        <p:txBody>
          <a:bodyPr/>
          <a:lstStyle/>
          <a:p>
            <a:fld id="{15D96610-CE6B-40EB-8722-0AD6A543F56E}" type="datetimeFigureOut">
              <a:rPr lang="en-US" smtClean="0"/>
              <a:t>10/27/2021</a:t>
            </a:fld>
            <a:endParaRPr lang="en-US"/>
          </a:p>
        </p:txBody>
      </p:sp>
      <p:sp>
        <p:nvSpPr>
          <p:cNvPr id="5" name="Footer Placeholder 4">
            <a:extLst>
              <a:ext uri="{FF2B5EF4-FFF2-40B4-BE49-F238E27FC236}">
                <a16:creationId xmlns:a16="http://schemas.microsoft.com/office/drawing/2014/main" id="{B8839CFD-07E4-494E-AAE8-9659F7C06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D2CD5-3EF5-4E7A-BF64-A8B8F7A39624}"/>
              </a:ext>
            </a:extLst>
          </p:cNvPr>
          <p:cNvSpPr>
            <a:spLocks noGrp="1"/>
          </p:cNvSpPr>
          <p:nvPr>
            <p:ph type="sldNum" sz="quarter" idx="12"/>
          </p:nvPr>
        </p:nvSpPr>
        <p:spPr/>
        <p:txBody>
          <a:bodyPr/>
          <a:lstStyle/>
          <a:p>
            <a:fld id="{61F075A6-3AB9-40B6-859F-A353383E70FA}" type="slidenum">
              <a:rPr lang="en-US" smtClean="0"/>
              <a:t>‹#›</a:t>
            </a:fld>
            <a:endParaRPr lang="en-US"/>
          </a:p>
        </p:txBody>
      </p:sp>
    </p:spTree>
    <p:extLst>
      <p:ext uri="{BB962C8B-B14F-4D97-AF65-F5344CB8AC3E}">
        <p14:creationId xmlns:p14="http://schemas.microsoft.com/office/powerpoint/2010/main" val="217321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AD24-279F-4CEF-AF3E-4550144AFD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4A9ABC-2589-4BB4-B352-8952610584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EF30A-66B5-425A-9C48-E15E9FD3A2D0}"/>
              </a:ext>
            </a:extLst>
          </p:cNvPr>
          <p:cNvSpPr>
            <a:spLocks noGrp="1"/>
          </p:cNvSpPr>
          <p:nvPr>
            <p:ph type="dt" sz="half" idx="10"/>
          </p:nvPr>
        </p:nvSpPr>
        <p:spPr/>
        <p:txBody>
          <a:bodyPr/>
          <a:lstStyle/>
          <a:p>
            <a:fld id="{15D96610-CE6B-40EB-8722-0AD6A543F56E}" type="datetimeFigureOut">
              <a:rPr lang="en-US" smtClean="0"/>
              <a:t>10/27/2021</a:t>
            </a:fld>
            <a:endParaRPr lang="en-US"/>
          </a:p>
        </p:txBody>
      </p:sp>
      <p:sp>
        <p:nvSpPr>
          <p:cNvPr id="5" name="Footer Placeholder 4">
            <a:extLst>
              <a:ext uri="{FF2B5EF4-FFF2-40B4-BE49-F238E27FC236}">
                <a16:creationId xmlns:a16="http://schemas.microsoft.com/office/drawing/2014/main" id="{D2B4BCB0-9FBE-4101-85B3-9C66B5C00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76710-CFC0-434E-8BBD-B623DF09DDBC}"/>
              </a:ext>
            </a:extLst>
          </p:cNvPr>
          <p:cNvSpPr>
            <a:spLocks noGrp="1"/>
          </p:cNvSpPr>
          <p:nvPr>
            <p:ph type="sldNum" sz="quarter" idx="12"/>
          </p:nvPr>
        </p:nvSpPr>
        <p:spPr/>
        <p:txBody>
          <a:bodyPr/>
          <a:lstStyle/>
          <a:p>
            <a:fld id="{61F075A6-3AB9-40B6-859F-A353383E70FA}" type="slidenum">
              <a:rPr lang="en-US" smtClean="0"/>
              <a:t>‹#›</a:t>
            </a:fld>
            <a:endParaRPr lang="en-US"/>
          </a:p>
        </p:txBody>
      </p:sp>
    </p:spTree>
    <p:extLst>
      <p:ext uri="{BB962C8B-B14F-4D97-AF65-F5344CB8AC3E}">
        <p14:creationId xmlns:p14="http://schemas.microsoft.com/office/powerpoint/2010/main" val="126317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E119-1B7A-4254-BC38-EA29F92839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DBD1D1-9872-4D71-86C0-D8F621805F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59DBEB-FCB6-455C-A7DB-CA2C1285C83F}"/>
              </a:ext>
            </a:extLst>
          </p:cNvPr>
          <p:cNvSpPr>
            <a:spLocks noGrp="1"/>
          </p:cNvSpPr>
          <p:nvPr>
            <p:ph type="dt" sz="half" idx="10"/>
          </p:nvPr>
        </p:nvSpPr>
        <p:spPr/>
        <p:txBody>
          <a:bodyPr/>
          <a:lstStyle/>
          <a:p>
            <a:fld id="{15D96610-CE6B-40EB-8722-0AD6A543F56E}" type="datetimeFigureOut">
              <a:rPr lang="en-US" smtClean="0"/>
              <a:t>10/27/2021</a:t>
            </a:fld>
            <a:endParaRPr lang="en-US"/>
          </a:p>
        </p:txBody>
      </p:sp>
      <p:sp>
        <p:nvSpPr>
          <p:cNvPr id="5" name="Footer Placeholder 4">
            <a:extLst>
              <a:ext uri="{FF2B5EF4-FFF2-40B4-BE49-F238E27FC236}">
                <a16:creationId xmlns:a16="http://schemas.microsoft.com/office/drawing/2014/main" id="{E8FF2ED2-F7B1-40CD-8C7A-C8226DBC5F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E9CC1F-1EB7-4687-B637-D123E443174C}"/>
              </a:ext>
            </a:extLst>
          </p:cNvPr>
          <p:cNvSpPr>
            <a:spLocks noGrp="1"/>
          </p:cNvSpPr>
          <p:nvPr>
            <p:ph type="sldNum" sz="quarter" idx="12"/>
          </p:nvPr>
        </p:nvSpPr>
        <p:spPr/>
        <p:txBody>
          <a:bodyPr/>
          <a:lstStyle/>
          <a:p>
            <a:fld id="{61F075A6-3AB9-40B6-859F-A353383E70FA}" type="slidenum">
              <a:rPr lang="en-US" smtClean="0"/>
              <a:t>‹#›</a:t>
            </a:fld>
            <a:endParaRPr lang="en-US"/>
          </a:p>
        </p:txBody>
      </p:sp>
    </p:spTree>
    <p:extLst>
      <p:ext uri="{BB962C8B-B14F-4D97-AF65-F5344CB8AC3E}">
        <p14:creationId xmlns:p14="http://schemas.microsoft.com/office/powerpoint/2010/main" val="1171519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56721-CCC1-429D-A85A-B1D8CDDD46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670D71-B972-4F3E-8395-ADDB64DC4B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DE1102-C399-49A5-923A-78246EB6B3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238DB4-AA13-4CBA-9658-097982374E84}"/>
              </a:ext>
            </a:extLst>
          </p:cNvPr>
          <p:cNvSpPr>
            <a:spLocks noGrp="1"/>
          </p:cNvSpPr>
          <p:nvPr>
            <p:ph type="dt" sz="half" idx="10"/>
          </p:nvPr>
        </p:nvSpPr>
        <p:spPr/>
        <p:txBody>
          <a:bodyPr/>
          <a:lstStyle/>
          <a:p>
            <a:fld id="{15D96610-CE6B-40EB-8722-0AD6A543F56E}" type="datetimeFigureOut">
              <a:rPr lang="en-US" smtClean="0"/>
              <a:t>10/27/2021</a:t>
            </a:fld>
            <a:endParaRPr lang="en-US"/>
          </a:p>
        </p:txBody>
      </p:sp>
      <p:sp>
        <p:nvSpPr>
          <p:cNvPr id="6" name="Footer Placeholder 5">
            <a:extLst>
              <a:ext uri="{FF2B5EF4-FFF2-40B4-BE49-F238E27FC236}">
                <a16:creationId xmlns:a16="http://schemas.microsoft.com/office/drawing/2014/main" id="{765C695B-143A-4B53-8E40-F6BCEC0FC9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F03AC9-3D6A-4DA9-BE5E-F09D61AE1864}"/>
              </a:ext>
            </a:extLst>
          </p:cNvPr>
          <p:cNvSpPr>
            <a:spLocks noGrp="1"/>
          </p:cNvSpPr>
          <p:nvPr>
            <p:ph type="sldNum" sz="quarter" idx="12"/>
          </p:nvPr>
        </p:nvSpPr>
        <p:spPr/>
        <p:txBody>
          <a:bodyPr/>
          <a:lstStyle/>
          <a:p>
            <a:fld id="{61F075A6-3AB9-40B6-859F-A353383E70FA}" type="slidenum">
              <a:rPr lang="en-US" smtClean="0"/>
              <a:t>‹#›</a:t>
            </a:fld>
            <a:endParaRPr lang="en-US"/>
          </a:p>
        </p:txBody>
      </p:sp>
    </p:spTree>
    <p:extLst>
      <p:ext uri="{BB962C8B-B14F-4D97-AF65-F5344CB8AC3E}">
        <p14:creationId xmlns:p14="http://schemas.microsoft.com/office/powerpoint/2010/main" val="1623947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68CE-CDBA-4E71-897E-87C3EB3688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4B5711-B018-4F1B-856B-E05A5F6F88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D4C4B0-2F99-46EC-8446-E91BA4E362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B467C3-C5F2-4174-83AF-EA0F9AB7B6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C81514-CF0B-471D-BDA7-992325C194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A70933-2B6E-4DDE-B0C1-ED44295B3723}"/>
              </a:ext>
            </a:extLst>
          </p:cNvPr>
          <p:cNvSpPr>
            <a:spLocks noGrp="1"/>
          </p:cNvSpPr>
          <p:nvPr>
            <p:ph type="dt" sz="half" idx="10"/>
          </p:nvPr>
        </p:nvSpPr>
        <p:spPr/>
        <p:txBody>
          <a:bodyPr/>
          <a:lstStyle/>
          <a:p>
            <a:fld id="{15D96610-CE6B-40EB-8722-0AD6A543F56E}" type="datetimeFigureOut">
              <a:rPr lang="en-US" smtClean="0"/>
              <a:t>10/27/2021</a:t>
            </a:fld>
            <a:endParaRPr lang="en-US"/>
          </a:p>
        </p:txBody>
      </p:sp>
      <p:sp>
        <p:nvSpPr>
          <p:cNvPr id="8" name="Footer Placeholder 7">
            <a:extLst>
              <a:ext uri="{FF2B5EF4-FFF2-40B4-BE49-F238E27FC236}">
                <a16:creationId xmlns:a16="http://schemas.microsoft.com/office/drawing/2014/main" id="{431C5579-4E11-4870-9856-B472BE9F9A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568C8F-EFFA-4F18-84D0-A243E3A57F6D}"/>
              </a:ext>
            </a:extLst>
          </p:cNvPr>
          <p:cNvSpPr>
            <a:spLocks noGrp="1"/>
          </p:cNvSpPr>
          <p:nvPr>
            <p:ph type="sldNum" sz="quarter" idx="12"/>
          </p:nvPr>
        </p:nvSpPr>
        <p:spPr/>
        <p:txBody>
          <a:bodyPr/>
          <a:lstStyle/>
          <a:p>
            <a:fld id="{61F075A6-3AB9-40B6-859F-A353383E70FA}" type="slidenum">
              <a:rPr lang="en-US" smtClean="0"/>
              <a:t>‹#›</a:t>
            </a:fld>
            <a:endParaRPr lang="en-US"/>
          </a:p>
        </p:txBody>
      </p:sp>
    </p:spTree>
    <p:extLst>
      <p:ext uri="{BB962C8B-B14F-4D97-AF65-F5344CB8AC3E}">
        <p14:creationId xmlns:p14="http://schemas.microsoft.com/office/powerpoint/2010/main" val="3325610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3FF2B-9B0D-4D73-8BFB-FFD9C974C3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DB3417-C1FD-45E2-8B15-D07125AEB05A}"/>
              </a:ext>
            </a:extLst>
          </p:cNvPr>
          <p:cNvSpPr>
            <a:spLocks noGrp="1"/>
          </p:cNvSpPr>
          <p:nvPr>
            <p:ph type="dt" sz="half" idx="10"/>
          </p:nvPr>
        </p:nvSpPr>
        <p:spPr/>
        <p:txBody>
          <a:bodyPr/>
          <a:lstStyle/>
          <a:p>
            <a:fld id="{15D96610-CE6B-40EB-8722-0AD6A543F56E}" type="datetimeFigureOut">
              <a:rPr lang="en-US" smtClean="0"/>
              <a:t>10/27/2021</a:t>
            </a:fld>
            <a:endParaRPr lang="en-US"/>
          </a:p>
        </p:txBody>
      </p:sp>
      <p:sp>
        <p:nvSpPr>
          <p:cNvPr id="4" name="Footer Placeholder 3">
            <a:extLst>
              <a:ext uri="{FF2B5EF4-FFF2-40B4-BE49-F238E27FC236}">
                <a16:creationId xmlns:a16="http://schemas.microsoft.com/office/drawing/2014/main" id="{D3F62840-6569-492F-B3AF-02CE35ABF6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7B1319-E842-4CF1-BE24-F3BF2479A7AB}"/>
              </a:ext>
            </a:extLst>
          </p:cNvPr>
          <p:cNvSpPr>
            <a:spLocks noGrp="1"/>
          </p:cNvSpPr>
          <p:nvPr>
            <p:ph type="sldNum" sz="quarter" idx="12"/>
          </p:nvPr>
        </p:nvSpPr>
        <p:spPr/>
        <p:txBody>
          <a:bodyPr/>
          <a:lstStyle/>
          <a:p>
            <a:fld id="{61F075A6-3AB9-40B6-859F-A353383E70FA}" type="slidenum">
              <a:rPr lang="en-US" smtClean="0"/>
              <a:t>‹#›</a:t>
            </a:fld>
            <a:endParaRPr lang="en-US"/>
          </a:p>
        </p:txBody>
      </p:sp>
    </p:spTree>
    <p:extLst>
      <p:ext uri="{BB962C8B-B14F-4D97-AF65-F5344CB8AC3E}">
        <p14:creationId xmlns:p14="http://schemas.microsoft.com/office/powerpoint/2010/main" val="4016414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626674-98A0-4850-9CC8-CDB0C5211F9A}"/>
              </a:ext>
            </a:extLst>
          </p:cNvPr>
          <p:cNvSpPr>
            <a:spLocks noGrp="1"/>
          </p:cNvSpPr>
          <p:nvPr>
            <p:ph type="dt" sz="half" idx="10"/>
          </p:nvPr>
        </p:nvSpPr>
        <p:spPr/>
        <p:txBody>
          <a:bodyPr/>
          <a:lstStyle/>
          <a:p>
            <a:fld id="{15D96610-CE6B-40EB-8722-0AD6A543F56E}" type="datetimeFigureOut">
              <a:rPr lang="en-US" smtClean="0"/>
              <a:t>10/27/2021</a:t>
            </a:fld>
            <a:endParaRPr lang="en-US"/>
          </a:p>
        </p:txBody>
      </p:sp>
      <p:sp>
        <p:nvSpPr>
          <p:cNvPr id="3" name="Footer Placeholder 2">
            <a:extLst>
              <a:ext uri="{FF2B5EF4-FFF2-40B4-BE49-F238E27FC236}">
                <a16:creationId xmlns:a16="http://schemas.microsoft.com/office/drawing/2014/main" id="{E76BB7F7-BE35-4802-96EC-4BFF7B10CE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3AF524-24E5-44A6-BB0E-FB6B0EFA0691}"/>
              </a:ext>
            </a:extLst>
          </p:cNvPr>
          <p:cNvSpPr>
            <a:spLocks noGrp="1"/>
          </p:cNvSpPr>
          <p:nvPr>
            <p:ph type="sldNum" sz="quarter" idx="12"/>
          </p:nvPr>
        </p:nvSpPr>
        <p:spPr/>
        <p:txBody>
          <a:bodyPr/>
          <a:lstStyle/>
          <a:p>
            <a:fld id="{61F075A6-3AB9-40B6-859F-A353383E70FA}" type="slidenum">
              <a:rPr lang="en-US" smtClean="0"/>
              <a:t>‹#›</a:t>
            </a:fld>
            <a:endParaRPr lang="en-US"/>
          </a:p>
        </p:txBody>
      </p:sp>
    </p:spTree>
    <p:extLst>
      <p:ext uri="{BB962C8B-B14F-4D97-AF65-F5344CB8AC3E}">
        <p14:creationId xmlns:p14="http://schemas.microsoft.com/office/powerpoint/2010/main" val="2954273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B0B92-5306-450E-8E4F-AC928CC752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DE6840-2B2C-422E-8033-DF0F81D31D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3D79FF-2679-4353-856B-4E1B539B39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64C457-C651-40A6-A60E-F52B368AD938}"/>
              </a:ext>
            </a:extLst>
          </p:cNvPr>
          <p:cNvSpPr>
            <a:spLocks noGrp="1"/>
          </p:cNvSpPr>
          <p:nvPr>
            <p:ph type="dt" sz="half" idx="10"/>
          </p:nvPr>
        </p:nvSpPr>
        <p:spPr/>
        <p:txBody>
          <a:bodyPr/>
          <a:lstStyle/>
          <a:p>
            <a:fld id="{15D96610-CE6B-40EB-8722-0AD6A543F56E}" type="datetimeFigureOut">
              <a:rPr lang="en-US" smtClean="0"/>
              <a:t>10/27/2021</a:t>
            </a:fld>
            <a:endParaRPr lang="en-US"/>
          </a:p>
        </p:txBody>
      </p:sp>
      <p:sp>
        <p:nvSpPr>
          <p:cNvPr id="6" name="Footer Placeholder 5">
            <a:extLst>
              <a:ext uri="{FF2B5EF4-FFF2-40B4-BE49-F238E27FC236}">
                <a16:creationId xmlns:a16="http://schemas.microsoft.com/office/drawing/2014/main" id="{446FB066-F29E-413B-BA31-91E8C94108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9D48B0-586C-4B83-B8F1-B377973C8E3E}"/>
              </a:ext>
            </a:extLst>
          </p:cNvPr>
          <p:cNvSpPr>
            <a:spLocks noGrp="1"/>
          </p:cNvSpPr>
          <p:nvPr>
            <p:ph type="sldNum" sz="quarter" idx="12"/>
          </p:nvPr>
        </p:nvSpPr>
        <p:spPr/>
        <p:txBody>
          <a:bodyPr/>
          <a:lstStyle/>
          <a:p>
            <a:fld id="{61F075A6-3AB9-40B6-859F-A353383E70FA}" type="slidenum">
              <a:rPr lang="en-US" smtClean="0"/>
              <a:t>‹#›</a:t>
            </a:fld>
            <a:endParaRPr lang="en-US"/>
          </a:p>
        </p:txBody>
      </p:sp>
    </p:spTree>
    <p:extLst>
      <p:ext uri="{BB962C8B-B14F-4D97-AF65-F5344CB8AC3E}">
        <p14:creationId xmlns:p14="http://schemas.microsoft.com/office/powerpoint/2010/main" val="358453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6E32-99EF-4E30-91EA-195A37E18F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E697DA-072F-4279-B582-A75CB354FC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18239A-6E09-4BAF-ADF5-52A5F506AF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8EE4D0-BC3B-4FCF-9E56-FF7DA93DFEEC}"/>
              </a:ext>
            </a:extLst>
          </p:cNvPr>
          <p:cNvSpPr>
            <a:spLocks noGrp="1"/>
          </p:cNvSpPr>
          <p:nvPr>
            <p:ph type="dt" sz="half" idx="10"/>
          </p:nvPr>
        </p:nvSpPr>
        <p:spPr/>
        <p:txBody>
          <a:bodyPr/>
          <a:lstStyle/>
          <a:p>
            <a:fld id="{15D96610-CE6B-40EB-8722-0AD6A543F56E}" type="datetimeFigureOut">
              <a:rPr lang="en-US" smtClean="0"/>
              <a:t>10/27/2021</a:t>
            </a:fld>
            <a:endParaRPr lang="en-US"/>
          </a:p>
        </p:txBody>
      </p:sp>
      <p:sp>
        <p:nvSpPr>
          <p:cNvPr id="6" name="Footer Placeholder 5">
            <a:extLst>
              <a:ext uri="{FF2B5EF4-FFF2-40B4-BE49-F238E27FC236}">
                <a16:creationId xmlns:a16="http://schemas.microsoft.com/office/drawing/2014/main" id="{70ABB206-BA2E-4CE8-9A13-3846C881D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B20B44-613B-4DA1-A1D1-47DBEDD17E24}"/>
              </a:ext>
            </a:extLst>
          </p:cNvPr>
          <p:cNvSpPr>
            <a:spLocks noGrp="1"/>
          </p:cNvSpPr>
          <p:nvPr>
            <p:ph type="sldNum" sz="quarter" idx="12"/>
          </p:nvPr>
        </p:nvSpPr>
        <p:spPr/>
        <p:txBody>
          <a:bodyPr/>
          <a:lstStyle/>
          <a:p>
            <a:fld id="{61F075A6-3AB9-40B6-859F-A353383E70FA}" type="slidenum">
              <a:rPr lang="en-US" smtClean="0"/>
              <a:t>‹#›</a:t>
            </a:fld>
            <a:endParaRPr lang="en-US"/>
          </a:p>
        </p:txBody>
      </p:sp>
    </p:spTree>
    <p:extLst>
      <p:ext uri="{BB962C8B-B14F-4D97-AF65-F5344CB8AC3E}">
        <p14:creationId xmlns:p14="http://schemas.microsoft.com/office/powerpoint/2010/main" val="303475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CE7E63-4E2D-4DBF-8A74-244EB9B404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4A8807-DDB6-42C0-A31F-E55EF41EB3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D0D218-B72C-4FAA-83B6-A21A0958F5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96610-CE6B-40EB-8722-0AD6A543F56E}" type="datetimeFigureOut">
              <a:rPr lang="en-US" smtClean="0"/>
              <a:t>10/27/2021</a:t>
            </a:fld>
            <a:endParaRPr lang="en-US"/>
          </a:p>
        </p:txBody>
      </p:sp>
      <p:sp>
        <p:nvSpPr>
          <p:cNvPr id="5" name="Footer Placeholder 4">
            <a:extLst>
              <a:ext uri="{FF2B5EF4-FFF2-40B4-BE49-F238E27FC236}">
                <a16:creationId xmlns:a16="http://schemas.microsoft.com/office/drawing/2014/main" id="{F2D4F7A2-8895-4248-A41E-A0AAC4C0A5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F32C12-EFEC-40C7-AE61-EF6BBFE1CC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F075A6-3AB9-40B6-859F-A353383E70FA}" type="slidenum">
              <a:rPr lang="en-US" smtClean="0"/>
              <a:t>‹#›</a:t>
            </a:fld>
            <a:endParaRPr lang="en-US"/>
          </a:p>
        </p:txBody>
      </p:sp>
    </p:spTree>
    <p:extLst>
      <p:ext uri="{BB962C8B-B14F-4D97-AF65-F5344CB8AC3E}">
        <p14:creationId xmlns:p14="http://schemas.microsoft.com/office/powerpoint/2010/main" val="1307680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medium.com/sciforce/ai-at-the-classroom-the-good-the-bad-and-the-ugly-8dd7a1b4085c"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ature.com/articles/s41467-019-14108-y"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echcommunity.microsoft.com/t5/azure-ai/responsible-machine-learning-with-error-analysis/ba-p/214177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lugandplaytechcenter.com/resources/machine-learning-security-3-risks-be-aware/"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harrt.ucla.edu/wp-content/uploads/2015/12/Making-Advanced-Analytics-work-for-you.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neilpatel.com/blog/google-analytics-data-error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businessoverbroadway.com/2011/12/26/reliability-analysis-cem-program/"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medium.com/nerd-for-tech/understanding-consistency-37156d9f4608"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houghtleadership.rbc.com/ai-for-good-battling-bias-before-it-becomes-irreversible/"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improbable.com/2021/02/01/ai-and-the-duck-rabbit-illusion-improbable-experiment/"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heverge.com/2016/3/24/11297050/tay-microsoft-chatbot-racist"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 bubble chart&#10;&#10;Description automatically generated">
            <a:extLst>
              <a:ext uri="{FF2B5EF4-FFF2-40B4-BE49-F238E27FC236}">
                <a16:creationId xmlns:a16="http://schemas.microsoft.com/office/drawing/2014/main" id="{EF046246-78EE-4C64-81F7-17D2E38965E1}"/>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BD658E44-DD54-4712-92D1-9A7AF1E45CEA}"/>
              </a:ext>
            </a:extLst>
          </p:cNvPr>
          <p:cNvSpPr>
            <a:spLocks noGrp="1"/>
          </p:cNvSpPr>
          <p:nvPr>
            <p:ph type="ctrTitle"/>
          </p:nvPr>
        </p:nvSpPr>
        <p:spPr>
          <a:xfrm>
            <a:off x="1524000" y="1122362"/>
            <a:ext cx="9144000" cy="2900518"/>
          </a:xfrm>
        </p:spPr>
        <p:txBody>
          <a:bodyPr>
            <a:normAutofit/>
          </a:bodyPr>
          <a:lstStyle/>
          <a:p>
            <a:r>
              <a:rPr lang="en-US">
                <a:solidFill>
                  <a:srgbClr val="FFFFFF"/>
                </a:solidFill>
              </a:rPr>
              <a:t>When Analytics Does Not Work</a:t>
            </a:r>
          </a:p>
        </p:txBody>
      </p:sp>
      <p:sp>
        <p:nvSpPr>
          <p:cNvPr id="3" name="Subtitle 2">
            <a:extLst>
              <a:ext uri="{FF2B5EF4-FFF2-40B4-BE49-F238E27FC236}">
                <a16:creationId xmlns:a16="http://schemas.microsoft.com/office/drawing/2014/main" id="{0E3570D5-B311-4240-AD2D-78E1A596512D}"/>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Stephen Downes</a:t>
            </a:r>
          </a:p>
          <a:p>
            <a:r>
              <a:rPr lang="en-US">
                <a:solidFill>
                  <a:srgbClr val="FFFFFF"/>
                </a:solidFill>
              </a:rPr>
              <a:t>October 28, 2021</a:t>
            </a:r>
          </a:p>
        </p:txBody>
      </p:sp>
    </p:spTree>
    <p:extLst>
      <p:ext uri="{BB962C8B-B14F-4D97-AF65-F5344CB8AC3E}">
        <p14:creationId xmlns:p14="http://schemas.microsoft.com/office/powerpoint/2010/main" val="307629857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B71D3-AACE-4CF1-AB48-17316C42B8CA}"/>
              </a:ext>
            </a:extLst>
          </p:cNvPr>
          <p:cNvSpPr>
            <a:spLocks noGrp="1"/>
          </p:cNvSpPr>
          <p:nvPr>
            <p:ph type="title"/>
          </p:nvPr>
        </p:nvSpPr>
        <p:spPr/>
        <p:txBody>
          <a:bodyPr/>
          <a:lstStyle/>
          <a:p>
            <a:r>
              <a:rPr lang="en-US" dirty="0"/>
              <a:t>Bad Pedagogy</a:t>
            </a:r>
          </a:p>
        </p:txBody>
      </p:sp>
      <p:sp>
        <p:nvSpPr>
          <p:cNvPr id="3" name="Content Placeholder 2">
            <a:extLst>
              <a:ext uri="{FF2B5EF4-FFF2-40B4-BE49-F238E27FC236}">
                <a16:creationId xmlns:a16="http://schemas.microsoft.com/office/drawing/2014/main" id="{2D0CB562-3893-400C-8D1D-277E92304E5D}"/>
              </a:ext>
            </a:extLst>
          </p:cNvPr>
          <p:cNvSpPr>
            <a:spLocks noGrp="1"/>
          </p:cNvSpPr>
          <p:nvPr>
            <p:ph idx="1"/>
          </p:nvPr>
        </p:nvSpPr>
        <p:spPr>
          <a:xfrm>
            <a:off x="838200" y="1825625"/>
            <a:ext cx="2227729" cy="4351338"/>
          </a:xfrm>
        </p:spPr>
        <p:txBody>
          <a:bodyPr/>
          <a:lstStyle/>
          <a:p>
            <a:pPr marL="0" indent="0">
              <a:buNone/>
            </a:pPr>
            <a:r>
              <a:rPr lang="en-US" dirty="0"/>
              <a:t>All the ways AI can support pedagogy are also ways AI can support bad pedagogy, if it is poorly applied</a:t>
            </a:r>
          </a:p>
        </p:txBody>
      </p:sp>
      <p:pic>
        <p:nvPicPr>
          <p:cNvPr id="9" name="Picture 8">
            <a:extLst>
              <a:ext uri="{FF2B5EF4-FFF2-40B4-BE49-F238E27FC236}">
                <a16:creationId xmlns:a16="http://schemas.microsoft.com/office/drawing/2014/main" id="{86B81FBC-7512-4DA0-AE04-E126432CC6F0}"/>
              </a:ext>
            </a:extLst>
          </p:cNvPr>
          <p:cNvPicPr>
            <a:picLocks noChangeAspect="1"/>
          </p:cNvPicPr>
          <p:nvPr/>
        </p:nvPicPr>
        <p:blipFill>
          <a:blip r:embed="rId2"/>
          <a:stretch>
            <a:fillRect/>
          </a:stretch>
        </p:blipFill>
        <p:spPr>
          <a:xfrm>
            <a:off x="3309097" y="1690688"/>
            <a:ext cx="4095469" cy="3102880"/>
          </a:xfrm>
          <a:prstGeom prst="rect">
            <a:avLst/>
          </a:prstGeom>
        </p:spPr>
      </p:pic>
      <p:pic>
        <p:nvPicPr>
          <p:cNvPr id="11" name="Picture 10">
            <a:extLst>
              <a:ext uri="{FF2B5EF4-FFF2-40B4-BE49-F238E27FC236}">
                <a16:creationId xmlns:a16="http://schemas.microsoft.com/office/drawing/2014/main" id="{F1EE0618-0883-46D5-A815-61A7E63F0833}"/>
              </a:ext>
            </a:extLst>
          </p:cNvPr>
          <p:cNvPicPr>
            <a:picLocks noChangeAspect="1"/>
          </p:cNvPicPr>
          <p:nvPr/>
        </p:nvPicPr>
        <p:blipFill>
          <a:blip r:embed="rId3"/>
          <a:stretch>
            <a:fillRect/>
          </a:stretch>
        </p:blipFill>
        <p:spPr>
          <a:xfrm>
            <a:off x="7647734" y="1791153"/>
            <a:ext cx="4490477" cy="3062078"/>
          </a:xfrm>
          <a:prstGeom prst="rect">
            <a:avLst/>
          </a:prstGeom>
        </p:spPr>
      </p:pic>
      <p:sp>
        <p:nvSpPr>
          <p:cNvPr id="13" name="TextBox 12">
            <a:extLst>
              <a:ext uri="{FF2B5EF4-FFF2-40B4-BE49-F238E27FC236}">
                <a16:creationId xmlns:a16="http://schemas.microsoft.com/office/drawing/2014/main" id="{B95A5B93-234C-459A-98CC-0B1B76C4AFCE}"/>
              </a:ext>
            </a:extLst>
          </p:cNvPr>
          <p:cNvSpPr txBox="1"/>
          <p:nvPr/>
        </p:nvSpPr>
        <p:spPr>
          <a:xfrm>
            <a:off x="3309097" y="5472800"/>
            <a:ext cx="6096000" cy="646331"/>
          </a:xfrm>
          <a:prstGeom prst="rect">
            <a:avLst/>
          </a:prstGeom>
          <a:noFill/>
        </p:spPr>
        <p:txBody>
          <a:bodyPr wrap="square">
            <a:spAutoFit/>
          </a:bodyPr>
          <a:lstStyle/>
          <a:p>
            <a:r>
              <a:rPr lang="en-US" dirty="0">
                <a:hlinkClick r:id="rId4"/>
              </a:rPr>
              <a:t>https://medium.com/sciforce/ai-at-the-classroom-the-good-the-bad-and-the-ugly-8dd7a1b4085c</a:t>
            </a:r>
            <a:r>
              <a:rPr lang="en-US" dirty="0"/>
              <a:t> </a:t>
            </a:r>
          </a:p>
        </p:txBody>
      </p:sp>
    </p:spTree>
    <p:extLst>
      <p:ext uri="{BB962C8B-B14F-4D97-AF65-F5344CB8AC3E}">
        <p14:creationId xmlns:p14="http://schemas.microsoft.com/office/powerpoint/2010/main" val="948110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463C7-E430-454A-90B0-549619AA4E84}"/>
              </a:ext>
            </a:extLst>
          </p:cNvPr>
          <p:cNvSpPr>
            <a:spLocks noGrp="1"/>
          </p:cNvSpPr>
          <p:nvPr>
            <p:ph type="title"/>
          </p:nvPr>
        </p:nvSpPr>
        <p:spPr/>
        <p:txBody>
          <a:bodyPr/>
          <a:lstStyle/>
          <a:p>
            <a:r>
              <a:rPr lang="en-US" dirty="0"/>
              <a:t>Irrelevance</a:t>
            </a:r>
          </a:p>
        </p:txBody>
      </p:sp>
      <p:sp>
        <p:nvSpPr>
          <p:cNvPr id="3" name="Content Placeholder 2">
            <a:extLst>
              <a:ext uri="{FF2B5EF4-FFF2-40B4-BE49-F238E27FC236}">
                <a16:creationId xmlns:a16="http://schemas.microsoft.com/office/drawing/2014/main" id="{44305E8C-B0E8-41C1-9B07-65E4E1CE47C0}"/>
              </a:ext>
            </a:extLst>
          </p:cNvPr>
          <p:cNvSpPr>
            <a:spLocks noGrp="1"/>
          </p:cNvSpPr>
          <p:nvPr>
            <p:ph idx="1"/>
          </p:nvPr>
        </p:nvSpPr>
        <p:spPr/>
        <p:txBody>
          <a:bodyPr/>
          <a:lstStyle/>
          <a:p>
            <a:pPr marL="0" indent="0">
              <a:buNone/>
            </a:pPr>
            <a:r>
              <a:rPr lang="en-US" dirty="0"/>
              <a:t>It may be that AI creates no positive learning outcome, or outcomes of minimal value, which raises the question of whether it is ethical to spend so much money on it.</a:t>
            </a:r>
          </a:p>
        </p:txBody>
      </p:sp>
      <p:pic>
        <p:nvPicPr>
          <p:cNvPr id="5" name="Picture 4">
            <a:extLst>
              <a:ext uri="{FF2B5EF4-FFF2-40B4-BE49-F238E27FC236}">
                <a16:creationId xmlns:a16="http://schemas.microsoft.com/office/drawing/2014/main" id="{D4E8125D-022A-494D-90C0-88589CDA92C2}"/>
              </a:ext>
            </a:extLst>
          </p:cNvPr>
          <p:cNvPicPr>
            <a:picLocks noChangeAspect="1"/>
          </p:cNvPicPr>
          <p:nvPr/>
        </p:nvPicPr>
        <p:blipFill>
          <a:blip r:embed="rId2"/>
          <a:stretch>
            <a:fillRect/>
          </a:stretch>
        </p:blipFill>
        <p:spPr>
          <a:xfrm>
            <a:off x="5390270" y="2805753"/>
            <a:ext cx="5823948" cy="3371210"/>
          </a:xfrm>
          <a:prstGeom prst="rect">
            <a:avLst/>
          </a:prstGeom>
        </p:spPr>
      </p:pic>
      <p:sp>
        <p:nvSpPr>
          <p:cNvPr id="7" name="TextBox 6">
            <a:extLst>
              <a:ext uri="{FF2B5EF4-FFF2-40B4-BE49-F238E27FC236}">
                <a16:creationId xmlns:a16="http://schemas.microsoft.com/office/drawing/2014/main" id="{FCD6A61E-C6CD-4FFC-BB9A-7E579B8D8726}"/>
              </a:ext>
            </a:extLst>
          </p:cNvPr>
          <p:cNvSpPr txBox="1"/>
          <p:nvPr/>
        </p:nvSpPr>
        <p:spPr>
          <a:xfrm>
            <a:off x="977782" y="5530632"/>
            <a:ext cx="3369129" cy="646331"/>
          </a:xfrm>
          <a:prstGeom prst="rect">
            <a:avLst/>
          </a:prstGeom>
          <a:noFill/>
        </p:spPr>
        <p:txBody>
          <a:bodyPr wrap="square">
            <a:spAutoFit/>
          </a:bodyPr>
          <a:lstStyle/>
          <a:p>
            <a:r>
              <a:rPr lang="en-US" dirty="0">
                <a:hlinkClick r:id="rId3"/>
              </a:rPr>
              <a:t>https://www.nature.com/articles/s41467-019-14108-y</a:t>
            </a:r>
            <a:r>
              <a:rPr lang="en-US" dirty="0"/>
              <a:t> </a:t>
            </a:r>
          </a:p>
        </p:txBody>
      </p:sp>
    </p:spTree>
    <p:extLst>
      <p:ext uri="{BB962C8B-B14F-4D97-AF65-F5344CB8AC3E}">
        <p14:creationId xmlns:p14="http://schemas.microsoft.com/office/powerpoint/2010/main" val="1942766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C0698-E8B1-4984-B03E-A839DD54C88F}"/>
              </a:ext>
            </a:extLst>
          </p:cNvPr>
          <p:cNvSpPr>
            <a:spLocks noGrp="1"/>
          </p:cNvSpPr>
          <p:nvPr>
            <p:ph type="title"/>
          </p:nvPr>
        </p:nvSpPr>
        <p:spPr/>
        <p:txBody>
          <a:bodyPr/>
          <a:lstStyle/>
          <a:p>
            <a:r>
              <a:rPr lang="en-US" dirty="0"/>
              <a:t>When Analytics Does Not Work</a:t>
            </a:r>
          </a:p>
        </p:txBody>
      </p:sp>
      <p:sp>
        <p:nvSpPr>
          <p:cNvPr id="3" name="Content Placeholder 2">
            <a:extLst>
              <a:ext uri="{FF2B5EF4-FFF2-40B4-BE49-F238E27FC236}">
                <a16:creationId xmlns:a16="http://schemas.microsoft.com/office/drawing/2014/main" id="{B2C74D21-74A7-4F39-BA5D-5EA293DF05DA}"/>
              </a:ext>
            </a:extLst>
          </p:cNvPr>
          <p:cNvSpPr>
            <a:spLocks noGrp="1"/>
          </p:cNvSpPr>
          <p:nvPr>
            <p:ph idx="1"/>
          </p:nvPr>
        </p:nvSpPr>
        <p:spPr/>
        <p:txBody>
          <a:bodyPr/>
          <a:lstStyle/>
          <a:p>
            <a:r>
              <a:rPr lang="en-US" dirty="0"/>
              <a:t>Learning analytics and artificial intelligence are complex technologies, difficult to master and difficult to correctly implement.</a:t>
            </a:r>
          </a:p>
          <a:p>
            <a:r>
              <a:rPr lang="en-US" dirty="0"/>
              <a:t>There are many sources of error or omission that can create ethical issues that result when the algorithms do not perform as intended</a:t>
            </a:r>
          </a:p>
        </p:txBody>
      </p:sp>
      <p:pic>
        <p:nvPicPr>
          <p:cNvPr id="5" name="Picture 4" descr="Text&#10;&#10;Description automatically generated with medium confidence">
            <a:extLst>
              <a:ext uri="{FF2B5EF4-FFF2-40B4-BE49-F238E27FC236}">
                <a16:creationId xmlns:a16="http://schemas.microsoft.com/office/drawing/2014/main" id="{44A68D67-9943-45E5-B8EF-D33F82287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4695" y="3669504"/>
            <a:ext cx="7862609" cy="2542165"/>
          </a:xfrm>
          <a:prstGeom prst="rect">
            <a:avLst/>
          </a:prstGeom>
        </p:spPr>
      </p:pic>
      <p:sp>
        <p:nvSpPr>
          <p:cNvPr id="7" name="TextBox 6">
            <a:extLst>
              <a:ext uri="{FF2B5EF4-FFF2-40B4-BE49-F238E27FC236}">
                <a16:creationId xmlns:a16="http://schemas.microsoft.com/office/drawing/2014/main" id="{4124CE24-8354-4729-A553-564D0F4B29AF}"/>
              </a:ext>
            </a:extLst>
          </p:cNvPr>
          <p:cNvSpPr txBox="1"/>
          <p:nvPr/>
        </p:nvSpPr>
        <p:spPr>
          <a:xfrm>
            <a:off x="838200" y="6169709"/>
            <a:ext cx="10869387" cy="646331"/>
          </a:xfrm>
          <a:prstGeom prst="rect">
            <a:avLst/>
          </a:prstGeom>
          <a:noFill/>
        </p:spPr>
        <p:txBody>
          <a:bodyPr wrap="square">
            <a:spAutoFit/>
          </a:bodyPr>
          <a:lstStyle/>
          <a:p>
            <a:r>
              <a:rPr lang="en-US" dirty="0">
                <a:hlinkClick r:id="rId3"/>
              </a:rPr>
              <a:t>https://techcommunity.microsoft.com/t5/azure-ai/responsible-machine-learning-with-error-analysis/ba-p/2141774</a:t>
            </a:r>
            <a:r>
              <a:rPr lang="en-US" dirty="0"/>
              <a:t> </a:t>
            </a:r>
          </a:p>
        </p:txBody>
      </p:sp>
    </p:spTree>
    <p:extLst>
      <p:ext uri="{BB962C8B-B14F-4D97-AF65-F5344CB8AC3E}">
        <p14:creationId xmlns:p14="http://schemas.microsoft.com/office/powerpoint/2010/main" val="1675346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3EE55-1F3F-404D-B15E-E4885D0E376D}"/>
              </a:ext>
            </a:extLst>
          </p:cNvPr>
          <p:cNvSpPr>
            <a:spLocks noGrp="1"/>
          </p:cNvSpPr>
          <p:nvPr>
            <p:ph type="title"/>
          </p:nvPr>
        </p:nvSpPr>
        <p:spPr/>
        <p:txBody>
          <a:bodyPr/>
          <a:lstStyle/>
          <a:p>
            <a:r>
              <a:rPr lang="en-US" dirty="0"/>
              <a:t>The Many Ways AI Can Fail</a:t>
            </a:r>
          </a:p>
        </p:txBody>
      </p:sp>
      <p:pic>
        <p:nvPicPr>
          <p:cNvPr id="5" name="Picture 4" descr="Diagram&#10;&#10;Description automatically generated with low confidence">
            <a:extLst>
              <a:ext uri="{FF2B5EF4-FFF2-40B4-BE49-F238E27FC236}">
                <a16:creationId xmlns:a16="http://schemas.microsoft.com/office/drawing/2014/main" id="{CC0CFFC0-A0D4-41F7-BB69-1011A6BEA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185" y="1524000"/>
            <a:ext cx="7326086" cy="4421522"/>
          </a:xfrm>
          <a:prstGeom prst="rect">
            <a:avLst/>
          </a:prstGeom>
        </p:spPr>
      </p:pic>
      <p:sp>
        <p:nvSpPr>
          <p:cNvPr id="7" name="TextBox 6">
            <a:extLst>
              <a:ext uri="{FF2B5EF4-FFF2-40B4-BE49-F238E27FC236}">
                <a16:creationId xmlns:a16="http://schemas.microsoft.com/office/drawing/2014/main" id="{E2249905-FF28-4305-A333-899FDF5AD352}"/>
              </a:ext>
            </a:extLst>
          </p:cNvPr>
          <p:cNvSpPr txBox="1"/>
          <p:nvPr/>
        </p:nvSpPr>
        <p:spPr>
          <a:xfrm>
            <a:off x="838200" y="5992297"/>
            <a:ext cx="10080171" cy="369332"/>
          </a:xfrm>
          <a:prstGeom prst="rect">
            <a:avLst/>
          </a:prstGeom>
          <a:noFill/>
        </p:spPr>
        <p:txBody>
          <a:bodyPr wrap="square">
            <a:spAutoFit/>
          </a:bodyPr>
          <a:lstStyle/>
          <a:p>
            <a:r>
              <a:rPr lang="en-US" dirty="0">
                <a:hlinkClick r:id="rId3"/>
              </a:rPr>
              <a:t>https://www.plugandplaytechcenter.com/resources/machine-learning-security-3-risks-be-aware/</a:t>
            </a:r>
            <a:r>
              <a:rPr lang="en-US" dirty="0"/>
              <a:t> </a:t>
            </a:r>
          </a:p>
        </p:txBody>
      </p:sp>
      <p:sp>
        <p:nvSpPr>
          <p:cNvPr id="8" name="TextBox 7">
            <a:extLst>
              <a:ext uri="{FF2B5EF4-FFF2-40B4-BE49-F238E27FC236}">
                <a16:creationId xmlns:a16="http://schemas.microsoft.com/office/drawing/2014/main" id="{C4D9C469-D8BC-47B0-B0E4-2E72164CDE05}"/>
              </a:ext>
            </a:extLst>
          </p:cNvPr>
          <p:cNvSpPr txBox="1"/>
          <p:nvPr/>
        </p:nvSpPr>
        <p:spPr>
          <a:xfrm>
            <a:off x="9078686" y="1690688"/>
            <a:ext cx="2759528" cy="2308324"/>
          </a:xfrm>
          <a:prstGeom prst="rect">
            <a:avLst/>
          </a:prstGeom>
          <a:noFill/>
          <a:ln w="3175">
            <a:solidFill>
              <a:schemeClr val="tx1"/>
            </a:solidFill>
          </a:ln>
        </p:spPr>
        <p:txBody>
          <a:bodyPr wrap="square" rtlCol="0">
            <a:spAutoFit/>
          </a:bodyPr>
          <a:lstStyle/>
          <a:p>
            <a:r>
              <a:rPr lang="en-US" dirty="0"/>
              <a:t>Cover image: Tamar Cohen, The Big Quick, 2010, silk screen collage on vintage book pages, 40″ x 50″ Via </a:t>
            </a:r>
            <a:r>
              <a:rPr lang="en-US" dirty="0">
                <a:hlinkClick r:id="rId4"/>
              </a:rPr>
              <a:t>https://harrt.ucla.edu/wp-content/uploads/2015/12/Making-Advanced-Analytics-work-for-you.pdf</a:t>
            </a:r>
            <a:r>
              <a:rPr lang="en-US" dirty="0"/>
              <a:t> </a:t>
            </a:r>
          </a:p>
        </p:txBody>
      </p:sp>
    </p:spTree>
    <p:extLst>
      <p:ext uri="{BB962C8B-B14F-4D97-AF65-F5344CB8AC3E}">
        <p14:creationId xmlns:p14="http://schemas.microsoft.com/office/powerpoint/2010/main" val="2349809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7CFB2-EEFA-4E9D-B5BC-C15FF0D652EA}"/>
              </a:ext>
            </a:extLst>
          </p:cNvPr>
          <p:cNvSpPr>
            <a:spLocks noGrp="1"/>
          </p:cNvSpPr>
          <p:nvPr>
            <p:ph type="title"/>
          </p:nvPr>
        </p:nvSpPr>
        <p:spPr/>
        <p:txBody>
          <a:bodyPr/>
          <a:lstStyle/>
          <a:p>
            <a:r>
              <a:rPr lang="en-US" dirty="0"/>
              <a:t>Error</a:t>
            </a:r>
          </a:p>
        </p:txBody>
      </p:sp>
      <p:sp>
        <p:nvSpPr>
          <p:cNvPr id="3" name="Content Placeholder 2">
            <a:extLst>
              <a:ext uri="{FF2B5EF4-FFF2-40B4-BE49-F238E27FC236}">
                <a16:creationId xmlns:a16="http://schemas.microsoft.com/office/drawing/2014/main" id="{5C609AF5-2CFE-4EB4-AF35-6DDFDC7C4147}"/>
              </a:ext>
            </a:extLst>
          </p:cNvPr>
          <p:cNvSpPr>
            <a:spLocks noGrp="1"/>
          </p:cNvSpPr>
          <p:nvPr>
            <p:ph idx="1"/>
          </p:nvPr>
        </p:nvSpPr>
        <p:spPr>
          <a:xfrm>
            <a:off x="838200" y="1825625"/>
            <a:ext cx="4909457" cy="4351338"/>
          </a:xfrm>
        </p:spPr>
        <p:txBody>
          <a:bodyPr/>
          <a:lstStyle/>
          <a:p>
            <a:r>
              <a:rPr lang="en-US" dirty="0"/>
              <a:t>The data may be wrong</a:t>
            </a:r>
          </a:p>
          <a:p>
            <a:r>
              <a:rPr lang="en-US" dirty="0"/>
              <a:t>Predictions may be incorrect</a:t>
            </a:r>
          </a:p>
          <a:p>
            <a:r>
              <a:rPr lang="en-US" dirty="0"/>
              <a:t>Poor implementation</a:t>
            </a:r>
          </a:p>
          <a:p>
            <a:r>
              <a:rPr lang="en-US" dirty="0"/>
              <a:t>Different meanings of ‘correct’</a:t>
            </a:r>
          </a:p>
          <a:p>
            <a:r>
              <a:rPr lang="en-US" dirty="0"/>
              <a:t>No responsibility for error</a:t>
            </a:r>
          </a:p>
          <a:p>
            <a:r>
              <a:rPr lang="en-US" dirty="0"/>
              <a:t>No means to retract errors</a:t>
            </a:r>
          </a:p>
          <a:p>
            <a:endParaRPr lang="en-US" dirty="0"/>
          </a:p>
        </p:txBody>
      </p:sp>
      <p:pic>
        <p:nvPicPr>
          <p:cNvPr id="6" name="Picture 5">
            <a:extLst>
              <a:ext uri="{FF2B5EF4-FFF2-40B4-BE49-F238E27FC236}">
                <a16:creationId xmlns:a16="http://schemas.microsoft.com/office/drawing/2014/main" id="{8175124A-ACC8-4D2D-BAAC-522B238F6BD5}"/>
              </a:ext>
            </a:extLst>
          </p:cNvPr>
          <p:cNvPicPr>
            <a:picLocks noChangeAspect="1"/>
          </p:cNvPicPr>
          <p:nvPr/>
        </p:nvPicPr>
        <p:blipFill>
          <a:blip r:embed="rId2"/>
          <a:stretch>
            <a:fillRect/>
          </a:stretch>
        </p:blipFill>
        <p:spPr>
          <a:xfrm>
            <a:off x="6096000" y="1109663"/>
            <a:ext cx="5067300" cy="5067300"/>
          </a:xfrm>
          <a:prstGeom prst="rect">
            <a:avLst/>
          </a:prstGeom>
          <a:ln w="3175">
            <a:solidFill>
              <a:schemeClr val="tx1"/>
            </a:solidFill>
          </a:ln>
        </p:spPr>
      </p:pic>
      <p:sp>
        <p:nvSpPr>
          <p:cNvPr id="8" name="TextBox 7">
            <a:extLst>
              <a:ext uri="{FF2B5EF4-FFF2-40B4-BE49-F238E27FC236}">
                <a16:creationId xmlns:a16="http://schemas.microsoft.com/office/drawing/2014/main" id="{376C110D-3492-4354-BC6A-D11528E93C48}"/>
              </a:ext>
            </a:extLst>
          </p:cNvPr>
          <p:cNvSpPr txBox="1"/>
          <p:nvPr/>
        </p:nvSpPr>
        <p:spPr>
          <a:xfrm>
            <a:off x="838200" y="5225143"/>
            <a:ext cx="3629025" cy="646331"/>
          </a:xfrm>
          <a:prstGeom prst="rect">
            <a:avLst/>
          </a:prstGeom>
          <a:noFill/>
        </p:spPr>
        <p:txBody>
          <a:bodyPr wrap="square">
            <a:spAutoFit/>
          </a:bodyPr>
          <a:lstStyle/>
          <a:p>
            <a:r>
              <a:rPr lang="en-US" dirty="0">
                <a:hlinkClick r:id="rId3"/>
              </a:rPr>
              <a:t>https://neilpatel.com/blog/google-analytics-data-errors/</a:t>
            </a:r>
            <a:r>
              <a:rPr lang="en-US" dirty="0"/>
              <a:t> </a:t>
            </a:r>
          </a:p>
        </p:txBody>
      </p:sp>
    </p:spTree>
    <p:extLst>
      <p:ext uri="{BB962C8B-B14F-4D97-AF65-F5344CB8AC3E}">
        <p14:creationId xmlns:p14="http://schemas.microsoft.com/office/powerpoint/2010/main" val="2161949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D75871D-DB26-4DDF-88B4-B73CCA5AF037}"/>
              </a:ext>
            </a:extLst>
          </p:cNvPr>
          <p:cNvPicPr>
            <a:picLocks noChangeAspect="1"/>
          </p:cNvPicPr>
          <p:nvPr/>
        </p:nvPicPr>
        <p:blipFill>
          <a:blip r:embed="rId2"/>
          <a:stretch>
            <a:fillRect/>
          </a:stretch>
        </p:blipFill>
        <p:spPr>
          <a:xfrm>
            <a:off x="8039099" y="4004617"/>
            <a:ext cx="3480558" cy="1899559"/>
          </a:xfrm>
          <a:prstGeom prst="rect">
            <a:avLst/>
          </a:prstGeom>
          <a:ln w="3175">
            <a:solidFill>
              <a:schemeClr val="tx1"/>
            </a:solidFill>
          </a:ln>
        </p:spPr>
      </p:pic>
      <p:pic>
        <p:nvPicPr>
          <p:cNvPr id="11" name="Picture 10">
            <a:extLst>
              <a:ext uri="{FF2B5EF4-FFF2-40B4-BE49-F238E27FC236}">
                <a16:creationId xmlns:a16="http://schemas.microsoft.com/office/drawing/2014/main" id="{12BE873A-C83A-45A6-8850-50B23A1DC4E4}"/>
              </a:ext>
            </a:extLst>
          </p:cNvPr>
          <p:cNvPicPr>
            <a:picLocks noChangeAspect="1"/>
          </p:cNvPicPr>
          <p:nvPr/>
        </p:nvPicPr>
        <p:blipFill>
          <a:blip r:embed="rId3"/>
          <a:stretch>
            <a:fillRect/>
          </a:stretch>
        </p:blipFill>
        <p:spPr>
          <a:xfrm>
            <a:off x="5919532" y="3730638"/>
            <a:ext cx="2225583" cy="1791064"/>
          </a:xfrm>
          <a:prstGeom prst="rect">
            <a:avLst/>
          </a:prstGeom>
          <a:ln w="3175">
            <a:solidFill>
              <a:schemeClr val="tx1"/>
            </a:solidFill>
          </a:ln>
        </p:spPr>
      </p:pic>
      <p:sp>
        <p:nvSpPr>
          <p:cNvPr id="2" name="Title 1">
            <a:extLst>
              <a:ext uri="{FF2B5EF4-FFF2-40B4-BE49-F238E27FC236}">
                <a16:creationId xmlns:a16="http://schemas.microsoft.com/office/drawing/2014/main" id="{EF5C8D03-AE05-437A-9A66-C7CD887CD344}"/>
              </a:ext>
            </a:extLst>
          </p:cNvPr>
          <p:cNvSpPr>
            <a:spLocks noGrp="1"/>
          </p:cNvSpPr>
          <p:nvPr>
            <p:ph type="title"/>
          </p:nvPr>
        </p:nvSpPr>
        <p:spPr/>
        <p:txBody>
          <a:bodyPr/>
          <a:lstStyle/>
          <a:p>
            <a:r>
              <a:rPr lang="en-US" dirty="0"/>
              <a:t>Reliability</a:t>
            </a:r>
          </a:p>
        </p:txBody>
      </p:sp>
      <p:sp>
        <p:nvSpPr>
          <p:cNvPr id="3" name="Content Placeholder 2">
            <a:extLst>
              <a:ext uri="{FF2B5EF4-FFF2-40B4-BE49-F238E27FC236}">
                <a16:creationId xmlns:a16="http://schemas.microsoft.com/office/drawing/2014/main" id="{70157CB1-1DF3-4CCE-AF9A-DEA379EF48D0}"/>
              </a:ext>
            </a:extLst>
          </p:cNvPr>
          <p:cNvSpPr>
            <a:spLocks noGrp="1"/>
          </p:cNvSpPr>
          <p:nvPr>
            <p:ph idx="1"/>
          </p:nvPr>
        </p:nvSpPr>
        <p:spPr/>
        <p:txBody>
          <a:bodyPr/>
          <a:lstStyle/>
          <a:p>
            <a:r>
              <a:rPr lang="en-US" dirty="0"/>
              <a:t>Analytics requires reliable data, “as distinguished from suspicion, rumor, gossip, or other unreliable evidence”</a:t>
            </a:r>
          </a:p>
          <a:p>
            <a:r>
              <a:rPr lang="en-US" dirty="0"/>
              <a:t>Reliability precludes not only accidental inconsistency but also deliberate manipulation of the system.</a:t>
            </a:r>
          </a:p>
        </p:txBody>
      </p:sp>
      <p:pic>
        <p:nvPicPr>
          <p:cNvPr id="7" name="Picture 6">
            <a:extLst>
              <a:ext uri="{FF2B5EF4-FFF2-40B4-BE49-F238E27FC236}">
                <a16:creationId xmlns:a16="http://schemas.microsoft.com/office/drawing/2014/main" id="{A107B831-ADD1-4B42-AA70-A842E7581BCE}"/>
              </a:ext>
            </a:extLst>
          </p:cNvPr>
          <p:cNvPicPr>
            <a:picLocks noChangeAspect="1"/>
          </p:cNvPicPr>
          <p:nvPr/>
        </p:nvPicPr>
        <p:blipFill>
          <a:blip r:embed="rId4"/>
          <a:stretch>
            <a:fillRect/>
          </a:stretch>
        </p:blipFill>
        <p:spPr>
          <a:xfrm>
            <a:off x="1648350" y="3661039"/>
            <a:ext cx="2230619" cy="1860663"/>
          </a:xfrm>
          <a:prstGeom prst="rect">
            <a:avLst/>
          </a:prstGeom>
          <a:ln w="3175">
            <a:solidFill>
              <a:schemeClr val="tx1"/>
            </a:solidFill>
          </a:ln>
        </p:spPr>
      </p:pic>
      <p:pic>
        <p:nvPicPr>
          <p:cNvPr id="9" name="Picture 8">
            <a:extLst>
              <a:ext uri="{FF2B5EF4-FFF2-40B4-BE49-F238E27FC236}">
                <a16:creationId xmlns:a16="http://schemas.microsoft.com/office/drawing/2014/main" id="{A37F6D5E-662A-4D40-A37D-9E0FAF2F3A32}"/>
              </a:ext>
            </a:extLst>
          </p:cNvPr>
          <p:cNvPicPr>
            <a:picLocks noChangeAspect="1"/>
          </p:cNvPicPr>
          <p:nvPr/>
        </p:nvPicPr>
        <p:blipFill>
          <a:blip r:embed="rId5"/>
          <a:stretch>
            <a:fillRect/>
          </a:stretch>
        </p:blipFill>
        <p:spPr>
          <a:xfrm>
            <a:off x="3744378" y="4070380"/>
            <a:ext cx="2254158" cy="1586259"/>
          </a:xfrm>
          <a:prstGeom prst="rect">
            <a:avLst/>
          </a:prstGeom>
          <a:ln w="3175">
            <a:solidFill>
              <a:schemeClr val="tx1"/>
            </a:solidFill>
          </a:ln>
        </p:spPr>
      </p:pic>
      <p:sp>
        <p:nvSpPr>
          <p:cNvPr id="15" name="TextBox 14">
            <a:extLst>
              <a:ext uri="{FF2B5EF4-FFF2-40B4-BE49-F238E27FC236}">
                <a16:creationId xmlns:a16="http://schemas.microsoft.com/office/drawing/2014/main" id="{1B329C86-2469-446F-81BE-9BEA7059F4C7}"/>
              </a:ext>
            </a:extLst>
          </p:cNvPr>
          <p:cNvSpPr txBox="1"/>
          <p:nvPr/>
        </p:nvSpPr>
        <p:spPr>
          <a:xfrm>
            <a:off x="838200" y="5904176"/>
            <a:ext cx="6098720" cy="646331"/>
          </a:xfrm>
          <a:prstGeom prst="rect">
            <a:avLst/>
          </a:prstGeom>
          <a:noFill/>
        </p:spPr>
        <p:txBody>
          <a:bodyPr wrap="square">
            <a:spAutoFit/>
          </a:bodyPr>
          <a:lstStyle/>
          <a:p>
            <a:r>
              <a:rPr lang="en-US" dirty="0">
                <a:hlinkClick r:id="rId6"/>
              </a:rPr>
              <a:t>https://businessoverbroadway.com/2011/12/26/reliability-analysis-cem-program/</a:t>
            </a:r>
            <a:r>
              <a:rPr lang="en-US" dirty="0"/>
              <a:t> </a:t>
            </a:r>
          </a:p>
        </p:txBody>
      </p:sp>
    </p:spTree>
    <p:extLst>
      <p:ext uri="{BB962C8B-B14F-4D97-AF65-F5344CB8AC3E}">
        <p14:creationId xmlns:p14="http://schemas.microsoft.com/office/powerpoint/2010/main" val="3993087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2DF7E-4DFD-435E-B2FC-401A339A9A3C}"/>
              </a:ext>
            </a:extLst>
          </p:cNvPr>
          <p:cNvSpPr>
            <a:spLocks noGrp="1"/>
          </p:cNvSpPr>
          <p:nvPr>
            <p:ph type="title"/>
          </p:nvPr>
        </p:nvSpPr>
        <p:spPr/>
        <p:txBody>
          <a:bodyPr/>
          <a:lstStyle/>
          <a:p>
            <a:r>
              <a:rPr lang="en-US" dirty="0"/>
              <a:t>Consistency Failure</a:t>
            </a:r>
          </a:p>
        </p:txBody>
      </p:sp>
      <p:sp>
        <p:nvSpPr>
          <p:cNvPr id="3" name="Content Placeholder 2">
            <a:extLst>
              <a:ext uri="{FF2B5EF4-FFF2-40B4-BE49-F238E27FC236}">
                <a16:creationId xmlns:a16="http://schemas.microsoft.com/office/drawing/2014/main" id="{D59ECDC5-2EB8-4AD9-BDD8-EC016006CF61}"/>
              </a:ext>
            </a:extLst>
          </p:cNvPr>
          <p:cNvSpPr>
            <a:spLocks noGrp="1"/>
          </p:cNvSpPr>
          <p:nvPr>
            <p:ph idx="1"/>
          </p:nvPr>
        </p:nvSpPr>
        <p:spPr>
          <a:xfrm>
            <a:off x="6417128" y="1825625"/>
            <a:ext cx="4936671" cy="4351338"/>
          </a:xfrm>
        </p:spPr>
        <p:txBody>
          <a:bodyPr/>
          <a:lstStyle/>
          <a:p>
            <a:pPr marL="0" indent="0">
              <a:buNone/>
            </a:pPr>
            <a:r>
              <a:rPr lang="en-US" dirty="0"/>
              <a:t>That is, when the state recorded by one part of the network is different from the state recorded by the other part of the network. The issue lies in how to resolve consistency failures. </a:t>
            </a:r>
          </a:p>
        </p:txBody>
      </p:sp>
      <p:pic>
        <p:nvPicPr>
          <p:cNvPr id="5" name="Picture 4" descr="Diagram&#10;&#10;Description automatically generated">
            <a:extLst>
              <a:ext uri="{FF2B5EF4-FFF2-40B4-BE49-F238E27FC236}">
                <a16:creationId xmlns:a16="http://schemas.microsoft.com/office/drawing/2014/main" id="{269590E7-B574-412E-AE48-AB9C1CF541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846" y="1825625"/>
            <a:ext cx="6024282" cy="4141694"/>
          </a:xfrm>
          <a:prstGeom prst="rect">
            <a:avLst/>
          </a:prstGeom>
        </p:spPr>
      </p:pic>
      <p:sp>
        <p:nvSpPr>
          <p:cNvPr id="7" name="TextBox 6">
            <a:extLst>
              <a:ext uri="{FF2B5EF4-FFF2-40B4-BE49-F238E27FC236}">
                <a16:creationId xmlns:a16="http://schemas.microsoft.com/office/drawing/2014/main" id="{D0DC0A57-5056-4871-B4F4-9661375860BE}"/>
              </a:ext>
            </a:extLst>
          </p:cNvPr>
          <p:cNvSpPr txBox="1"/>
          <p:nvPr/>
        </p:nvSpPr>
        <p:spPr>
          <a:xfrm>
            <a:off x="6417128" y="5358455"/>
            <a:ext cx="4936671" cy="646331"/>
          </a:xfrm>
          <a:prstGeom prst="rect">
            <a:avLst/>
          </a:prstGeom>
          <a:noFill/>
        </p:spPr>
        <p:txBody>
          <a:bodyPr wrap="square">
            <a:spAutoFit/>
          </a:bodyPr>
          <a:lstStyle/>
          <a:p>
            <a:r>
              <a:rPr lang="en-US" dirty="0">
                <a:hlinkClick r:id="rId3"/>
              </a:rPr>
              <a:t>https://medium.com/nerd-for-tech/understanding-consistency-37156d9f4608</a:t>
            </a:r>
            <a:r>
              <a:rPr lang="en-US" dirty="0"/>
              <a:t> </a:t>
            </a:r>
          </a:p>
        </p:txBody>
      </p:sp>
    </p:spTree>
    <p:extLst>
      <p:ext uri="{BB962C8B-B14F-4D97-AF65-F5344CB8AC3E}">
        <p14:creationId xmlns:p14="http://schemas.microsoft.com/office/powerpoint/2010/main" val="440537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AFC1C-A97B-47B1-B7AA-E90099FD89F1}"/>
              </a:ext>
            </a:extLst>
          </p:cNvPr>
          <p:cNvSpPr>
            <a:spLocks noGrp="1"/>
          </p:cNvSpPr>
          <p:nvPr>
            <p:ph type="title"/>
          </p:nvPr>
        </p:nvSpPr>
        <p:spPr/>
        <p:txBody>
          <a:bodyPr/>
          <a:lstStyle/>
          <a:p>
            <a:r>
              <a:rPr lang="en-US" dirty="0"/>
              <a:t>Bias</a:t>
            </a:r>
          </a:p>
        </p:txBody>
      </p:sp>
      <p:sp>
        <p:nvSpPr>
          <p:cNvPr id="3" name="Content Placeholder 2">
            <a:extLst>
              <a:ext uri="{FF2B5EF4-FFF2-40B4-BE49-F238E27FC236}">
                <a16:creationId xmlns:a16="http://schemas.microsoft.com/office/drawing/2014/main" id="{3D284AD3-F413-4935-BCA7-9BB3D1AEE951}"/>
              </a:ext>
            </a:extLst>
          </p:cNvPr>
          <p:cNvSpPr>
            <a:spLocks noGrp="1"/>
          </p:cNvSpPr>
          <p:nvPr>
            <p:ph idx="1"/>
          </p:nvPr>
        </p:nvSpPr>
        <p:spPr>
          <a:xfrm>
            <a:off x="838200" y="1825625"/>
            <a:ext cx="11353800" cy="4351338"/>
          </a:xfrm>
        </p:spPr>
        <p:txBody>
          <a:bodyPr/>
          <a:lstStyle/>
          <a:p>
            <a:pPr marL="0" indent="0">
              <a:buNone/>
            </a:pPr>
            <a:r>
              <a:rPr lang="en-US" dirty="0"/>
              <a:t>The problem of bias pervades analytics: it may be in the data, in the collection of the data, in the management of the data, in the analysis, and in the application of the analysis.</a:t>
            </a:r>
          </a:p>
        </p:txBody>
      </p:sp>
      <p:pic>
        <p:nvPicPr>
          <p:cNvPr id="5" name="Picture 4">
            <a:extLst>
              <a:ext uri="{FF2B5EF4-FFF2-40B4-BE49-F238E27FC236}">
                <a16:creationId xmlns:a16="http://schemas.microsoft.com/office/drawing/2014/main" id="{1BDAE16D-D993-4ACA-8C35-CEB5D5320D23}"/>
              </a:ext>
            </a:extLst>
          </p:cNvPr>
          <p:cNvPicPr>
            <a:picLocks noChangeAspect="1"/>
          </p:cNvPicPr>
          <p:nvPr/>
        </p:nvPicPr>
        <p:blipFill>
          <a:blip r:embed="rId2"/>
          <a:stretch>
            <a:fillRect/>
          </a:stretch>
        </p:blipFill>
        <p:spPr>
          <a:xfrm>
            <a:off x="2156011" y="3101280"/>
            <a:ext cx="7817224" cy="2777511"/>
          </a:xfrm>
          <a:prstGeom prst="rect">
            <a:avLst/>
          </a:prstGeom>
        </p:spPr>
      </p:pic>
      <p:sp>
        <p:nvSpPr>
          <p:cNvPr id="7" name="TextBox 6">
            <a:extLst>
              <a:ext uri="{FF2B5EF4-FFF2-40B4-BE49-F238E27FC236}">
                <a16:creationId xmlns:a16="http://schemas.microsoft.com/office/drawing/2014/main" id="{499DFFF9-58B2-4E1B-8432-D16361748948}"/>
              </a:ext>
            </a:extLst>
          </p:cNvPr>
          <p:cNvSpPr txBox="1"/>
          <p:nvPr/>
        </p:nvSpPr>
        <p:spPr>
          <a:xfrm>
            <a:off x="838200" y="6127234"/>
            <a:ext cx="9135035" cy="369332"/>
          </a:xfrm>
          <a:prstGeom prst="rect">
            <a:avLst/>
          </a:prstGeom>
          <a:noFill/>
        </p:spPr>
        <p:txBody>
          <a:bodyPr wrap="square">
            <a:spAutoFit/>
          </a:bodyPr>
          <a:lstStyle/>
          <a:p>
            <a:r>
              <a:rPr lang="en-US" dirty="0">
                <a:hlinkClick r:id="rId3"/>
              </a:rPr>
              <a:t>https://thoughtleadership.rbc.com/ai-for-good-battling-bias-before-it-becomes-irreversible/</a:t>
            </a:r>
            <a:r>
              <a:rPr lang="en-US" dirty="0"/>
              <a:t> </a:t>
            </a:r>
          </a:p>
        </p:txBody>
      </p:sp>
    </p:spTree>
    <p:extLst>
      <p:ext uri="{BB962C8B-B14F-4D97-AF65-F5344CB8AC3E}">
        <p14:creationId xmlns:p14="http://schemas.microsoft.com/office/powerpoint/2010/main" val="4255988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1EF8E-82A0-416D-B65F-29C7AE83C6A1}"/>
              </a:ext>
            </a:extLst>
          </p:cNvPr>
          <p:cNvSpPr>
            <a:spLocks noGrp="1"/>
          </p:cNvSpPr>
          <p:nvPr>
            <p:ph type="title"/>
          </p:nvPr>
        </p:nvSpPr>
        <p:spPr/>
        <p:txBody>
          <a:bodyPr/>
          <a:lstStyle/>
          <a:p>
            <a:r>
              <a:rPr lang="en-US" dirty="0"/>
              <a:t>Misinterpretation</a:t>
            </a:r>
          </a:p>
        </p:txBody>
      </p:sp>
      <p:sp>
        <p:nvSpPr>
          <p:cNvPr id="3" name="Content Placeholder 2">
            <a:extLst>
              <a:ext uri="{FF2B5EF4-FFF2-40B4-BE49-F238E27FC236}">
                <a16:creationId xmlns:a16="http://schemas.microsoft.com/office/drawing/2014/main" id="{ED78A087-A3EF-4207-BD3A-F5A525BA12A1}"/>
              </a:ext>
            </a:extLst>
          </p:cNvPr>
          <p:cNvSpPr>
            <a:spLocks noGrp="1"/>
          </p:cNvSpPr>
          <p:nvPr>
            <p:ph idx="1"/>
          </p:nvPr>
        </p:nvSpPr>
        <p:spPr>
          <a:xfrm>
            <a:off x="838200" y="1825625"/>
            <a:ext cx="4522694" cy="4351338"/>
          </a:xfrm>
        </p:spPr>
        <p:txBody>
          <a:bodyPr/>
          <a:lstStyle/>
          <a:p>
            <a:r>
              <a:rPr lang="en-US" dirty="0"/>
              <a:t>Because analytical engines don’t actually know what they are watching, they may see one thing and interpret it as something else. Thus:</a:t>
            </a:r>
          </a:p>
          <a:p>
            <a:pPr lvl="1"/>
            <a:r>
              <a:rPr lang="en-US" sz="2800" dirty="0"/>
              <a:t>The AI can misidentify what it is seeing</a:t>
            </a:r>
          </a:p>
          <a:p>
            <a:pPr lvl="1"/>
            <a:r>
              <a:rPr lang="en-US" sz="2800" dirty="0"/>
              <a:t>People can fool AI into misidentification </a:t>
            </a:r>
          </a:p>
        </p:txBody>
      </p:sp>
      <p:pic>
        <p:nvPicPr>
          <p:cNvPr id="5" name="Picture 4" descr="Graphical user interface&#10;&#10;Description automatically generated">
            <a:extLst>
              <a:ext uri="{FF2B5EF4-FFF2-40B4-BE49-F238E27FC236}">
                <a16:creationId xmlns:a16="http://schemas.microsoft.com/office/drawing/2014/main" id="{9E4773C2-C049-4FA7-8633-D85F2AED1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4076" y="1690688"/>
            <a:ext cx="6259724" cy="3741924"/>
          </a:xfrm>
          <a:prstGeom prst="rect">
            <a:avLst/>
          </a:prstGeom>
        </p:spPr>
      </p:pic>
      <p:sp>
        <p:nvSpPr>
          <p:cNvPr id="7" name="TextBox 6">
            <a:extLst>
              <a:ext uri="{FF2B5EF4-FFF2-40B4-BE49-F238E27FC236}">
                <a16:creationId xmlns:a16="http://schemas.microsoft.com/office/drawing/2014/main" id="{1988B486-B5CD-40C2-83F5-47C219636E1B}"/>
              </a:ext>
            </a:extLst>
          </p:cNvPr>
          <p:cNvSpPr txBox="1"/>
          <p:nvPr/>
        </p:nvSpPr>
        <p:spPr>
          <a:xfrm>
            <a:off x="838200" y="5846544"/>
            <a:ext cx="6096000" cy="646331"/>
          </a:xfrm>
          <a:prstGeom prst="rect">
            <a:avLst/>
          </a:prstGeom>
          <a:noFill/>
        </p:spPr>
        <p:txBody>
          <a:bodyPr wrap="square">
            <a:spAutoFit/>
          </a:bodyPr>
          <a:lstStyle/>
          <a:p>
            <a:r>
              <a:rPr lang="en-US" dirty="0">
                <a:hlinkClick r:id="rId3"/>
              </a:rPr>
              <a:t>https://www.improbable.com/2021/02/01/ai-and-the-duck-rabbit-illusion-improbable-experiment/</a:t>
            </a:r>
            <a:r>
              <a:rPr lang="en-US" dirty="0"/>
              <a:t> </a:t>
            </a:r>
          </a:p>
        </p:txBody>
      </p:sp>
    </p:spTree>
    <p:extLst>
      <p:ext uri="{BB962C8B-B14F-4D97-AF65-F5344CB8AC3E}">
        <p14:creationId xmlns:p14="http://schemas.microsoft.com/office/powerpoint/2010/main" val="3972360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10FE-935F-484E-B79D-A75AD2D453D0}"/>
              </a:ext>
            </a:extLst>
          </p:cNvPr>
          <p:cNvSpPr>
            <a:spLocks noGrp="1"/>
          </p:cNvSpPr>
          <p:nvPr>
            <p:ph type="title"/>
          </p:nvPr>
        </p:nvSpPr>
        <p:spPr/>
        <p:txBody>
          <a:bodyPr/>
          <a:lstStyle/>
          <a:p>
            <a:r>
              <a:rPr lang="en-US" dirty="0"/>
              <a:t>Distortion</a:t>
            </a:r>
          </a:p>
        </p:txBody>
      </p:sp>
      <p:sp>
        <p:nvSpPr>
          <p:cNvPr id="3" name="Content Placeholder 2">
            <a:extLst>
              <a:ext uri="{FF2B5EF4-FFF2-40B4-BE49-F238E27FC236}">
                <a16:creationId xmlns:a16="http://schemas.microsoft.com/office/drawing/2014/main" id="{AEE3A85D-D86E-49F3-BD81-57C09A49EAD0}"/>
              </a:ext>
            </a:extLst>
          </p:cNvPr>
          <p:cNvSpPr>
            <a:spLocks noGrp="1"/>
          </p:cNvSpPr>
          <p:nvPr>
            <p:ph idx="1"/>
          </p:nvPr>
        </p:nvSpPr>
        <p:spPr>
          <a:xfrm>
            <a:off x="4767942" y="1825625"/>
            <a:ext cx="6585857" cy="4351338"/>
          </a:xfrm>
        </p:spPr>
        <p:txBody>
          <a:bodyPr/>
          <a:lstStyle/>
          <a:p>
            <a:pPr marL="0" indent="0">
              <a:buNone/>
            </a:pPr>
            <a:r>
              <a:rPr lang="en-US" dirty="0"/>
              <a:t>People can be gradually led into supporting more and more extreme views and this is a well-known effect of some recommendation engines. And it’s a well-known phenomenon whereby people who have taken a position on an issue will, when questioned, entrench their views and interpret evidence in such a way as to favour that position. This can also happen to AI systems, as the case of Microsoft Tay shows.</a:t>
            </a:r>
          </a:p>
        </p:txBody>
      </p:sp>
      <p:pic>
        <p:nvPicPr>
          <p:cNvPr id="5" name="Picture 4">
            <a:extLst>
              <a:ext uri="{FF2B5EF4-FFF2-40B4-BE49-F238E27FC236}">
                <a16:creationId xmlns:a16="http://schemas.microsoft.com/office/drawing/2014/main" id="{C5D151D3-9596-45BD-B301-AAA38308A76E}"/>
              </a:ext>
            </a:extLst>
          </p:cNvPr>
          <p:cNvPicPr>
            <a:picLocks noChangeAspect="1"/>
          </p:cNvPicPr>
          <p:nvPr/>
        </p:nvPicPr>
        <p:blipFill>
          <a:blip r:embed="rId2"/>
          <a:stretch>
            <a:fillRect/>
          </a:stretch>
        </p:blipFill>
        <p:spPr>
          <a:xfrm>
            <a:off x="510148" y="1825625"/>
            <a:ext cx="4124248" cy="4351338"/>
          </a:xfrm>
          <a:prstGeom prst="rect">
            <a:avLst/>
          </a:prstGeom>
        </p:spPr>
      </p:pic>
      <p:sp>
        <p:nvSpPr>
          <p:cNvPr id="7" name="TextBox 6">
            <a:extLst>
              <a:ext uri="{FF2B5EF4-FFF2-40B4-BE49-F238E27FC236}">
                <a16:creationId xmlns:a16="http://schemas.microsoft.com/office/drawing/2014/main" id="{E5AC5ACB-DEBD-43CB-A2E1-F3D1050407C4}"/>
              </a:ext>
            </a:extLst>
          </p:cNvPr>
          <p:cNvSpPr txBox="1"/>
          <p:nvPr/>
        </p:nvSpPr>
        <p:spPr>
          <a:xfrm>
            <a:off x="510148" y="6311900"/>
            <a:ext cx="9029700" cy="369332"/>
          </a:xfrm>
          <a:prstGeom prst="rect">
            <a:avLst/>
          </a:prstGeom>
          <a:noFill/>
        </p:spPr>
        <p:txBody>
          <a:bodyPr wrap="square">
            <a:spAutoFit/>
          </a:bodyPr>
          <a:lstStyle/>
          <a:p>
            <a:r>
              <a:rPr lang="en-US" dirty="0">
                <a:hlinkClick r:id="rId3"/>
              </a:rPr>
              <a:t>https://www.theverge.com/2016/3/24/11297050/tay-microsoft-chatbot-racist</a:t>
            </a:r>
            <a:r>
              <a:rPr lang="en-US" dirty="0"/>
              <a:t> </a:t>
            </a:r>
          </a:p>
        </p:txBody>
      </p:sp>
    </p:spTree>
    <p:extLst>
      <p:ext uri="{BB962C8B-B14F-4D97-AF65-F5344CB8AC3E}">
        <p14:creationId xmlns:p14="http://schemas.microsoft.com/office/powerpoint/2010/main" val="134939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533</Words>
  <Application>Microsoft Office PowerPoint</Application>
  <PresentationFormat>Widescreen</PresentationFormat>
  <Paragraphs>42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When Analytics Does Not Work</vt:lpstr>
      <vt:lpstr>When Analytics Does Not Work</vt:lpstr>
      <vt:lpstr>The Many Ways AI Can Fail</vt:lpstr>
      <vt:lpstr>Error</vt:lpstr>
      <vt:lpstr>Reliability</vt:lpstr>
      <vt:lpstr>Consistency Failure</vt:lpstr>
      <vt:lpstr>Bias</vt:lpstr>
      <vt:lpstr>Misinterpretation</vt:lpstr>
      <vt:lpstr>Distortion</vt:lpstr>
      <vt:lpstr>Bad Pedagogy</vt:lpstr>
      <vt:lpstr>Irrelevance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Analytics Does Not Work</dc:title>
  <dc:creator>Stephen Downes</dc:creator>
  <cp:lastModifiedBy>Stephen Downes</cp:lastModifiedBy>
  <cp:revision>1</cp:revision>
  <dcterms:created xsi:type="dcterms:W3CDTF">2021-10-27T20:52:33Z</dcterms:created>
  <dcterms:modified xsi:type="dcterms:W3CDTF">2021-10-28T00:09:01Z</dcterms:modified>
</cp:coreProperties>
</file>