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>
        <p:scale>
          <a:sx n="71" d="100"/>
          <a:sy n="71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B96B-6278-49D1-9066-12A00361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0BBDA-29AE-4A5D-A741-523D82BB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8CDC-03BA-4AD0-A800-0AAE6E5C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2442B-F1E4-4ED3-8040-D38C6DC5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0728-63F2-48CE-AC67-7DD9993D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3464-80B6-4B02-B932-1407D24D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4B28-27E6-44F0-BF97-991F55E13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C58A-8747-456B-96F3-C584F38F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065F7-5009-433A-944E-11952285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B76F-70C2-4908-ACF4-06883ED9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62367-F67F-48C4-B417-DF4938518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5034F-92FA-4569-B90F-F25D92F56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EAC27-D426-4B10-9CF9-5ABF06B4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87C2-B851-4FAF-ADB0-ED8F0166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1393-7571-4157-9903-3203B84E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62F7-8967-4890-82F8-6715FDAD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FD14-CA3C-48A9-9246-B91A980C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AA583-4522-48ED-B7E1-FCBBEBBC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32656-7ABD-4C5C-ADB6-E3A1DF9A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936E4-9810-4CA9-94F7-A6FC2DD7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0783-9BC7-4B64-A154-BC9EBC5F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BEFE-5D80-4FB8-8B62-3B649F86F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E321-F6C4-44B9-9EB5-BDC30E22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A5B-D451-4F98-B437-08BF1AFE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FFCF-83E7-4079-9847-640B5DA0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B0F8-DCAF-47AB-9114-D5F9C163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91C5-EE4A-4C01-B5E9-3913ABA5F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74C4-8888-44B4-9B8B-8CC88A28C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A6BF0-A5FE-4033-8C6D-3A35D28E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DE767-BC2A-440F-99D3-80383FBD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51C84-94AC-4FC9-BA3A-E89758F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2C64-75F4-4C45-AC13-FE6F04AF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3B08E-A4D0-4713-A1C4-B4554854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61FA5-EC46-4D44-984E-7D27EC5CF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74846-5D46-41AF-8B3E-BA2D93983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95B2A-6CA5-477D-A7E6-7DB96C94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727B49-6811-4CBE-9690-F8A59BEC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14B1D-9775-4880-8B92-C1C80531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299AE-865D-4F1B-A3BD-ACEDBC91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9E68-4723-48A2-87D4-673E7F6A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01CBD-6E74-4451-AE64-98C10417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FF7B2-5971-4B8B-9E19-7639DE0D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AF135-3758-4BEA-8824-07CC63DB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0C5CA-505E-4C10-A835-45E41D2D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147E9-D70F-4256-AF9A-16DF98FD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3FA43-3C3A-47A4-BEE3-48D219C9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C617-F200-48F1-AD8E-7CD560D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B49F-7945-4A0E-BF08-D0D6E407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32ACC-3E76-4135-A4B2-6F397CCA6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1E5B4-A214-46E6-BD3E-A7878F1C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7739F-6595-45E1-A307-0DAAE9BA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158FA-3155-4102-AFC0-89CBFB57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7654-9C31-4EC7-82FF-2A750D42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052F6-EF7B-4811-9258-5753F0D00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73305-9599-4C9E-A309-7F5BD0F14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B949B-66A0-4BAD-86C4-CD322973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8C80E-E15C-4639-A5D4-2A9E62C1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0476A-26B3-4B6B-A15F-D273D217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27187-B655-4BE7-A13C-5F0E6D46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53E07-86E4-46C3-BFEB-AB01633E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DE70A-53E5-471C-852E-4414F484E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4DEB-31D2-4FCF-B1D2-C7DE1066B44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FCFCC-5E65-43C6-8B4E-4C2AE00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9946E-5554-4696-BF62-630F5D629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C0F1-93F2-4994-BB97-18A335E5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43798653_Content_moderation_AI_and_the_question_of_sca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aas.com/new-research-ai-and-advanced-analytics-connecting-culture-ethics-and-society-in-a-machine-ag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fb.com/wp-content/uploads/2020/08/CLARA-Confidence-of-Labels-and-Raters.pdf" TargetMode="External"/><Relationship Id="rId2" Type="http://schemas.openxmlformats.org/officeDocument/2006/relationships/hyperlink" Target="https://research.fb.com/blog/2020/08/improving-the-accuracy-of-community-standards-enforcement-by-certainty-estimation-of-human-decis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informationworld.com/2021/10/a-machine-learning-algorithm-goes-over.html" TargetMode="External"/><Relationship Id="rId5" Type="http://schemas.openxmlformats.org/officeDocument/2006/relationships/hyperlink" Target="https://www.digitalinformationworld.com/2020/08/facebook-new-ai-estimate-the-uncertainty-in-human-generated-decisions-to-improve-its-community-standards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ai-can-now-learn-to-manipulate-human-behaviour-1550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review.com/2020/03/13/905323/ai-lie-detectors-polygraph-silent-talker-iborderctrl-converus-neuroi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utureoflife.org/background/benefits-risks-of-artificial-intellige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20/09/04/ai-drawn-voting-districts-could-help-stamp-out-gerrymanderin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esearchgate.net/publication/342774266_Artificial_Intelligence_and_Legal_Disruption_A_New_Model_for_Analys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bots.com/automating-the-law-a-landscape-of-legal-a-i-solutio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cognitiveworld/2019/12/17/empathy-in-artificial-intelligenc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snews.com/news/controversial-facebook-emotion-study-journal-respon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some glasses&#10;&#10;Description automatically generated with low confidence">
            <a:extLst>
              <a:ext uri="{FF2B5EF4-FFF2-40B4-BE49-F238E27FC236}">
                <a16:creationId xmlns:a16="http://schemas.microsoft.com/office/drawing/2014/main" id="{E43A94B3-9E87-4C4B-A81E-2D6D9A62E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6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BA271-78BD-45F1-8546-9C9FB9C09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Deontic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2B634-3936-466E-B6F8-56D5505B8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Stephen Downes</a:t>
            </a:r>
          </a:p>
          <a:p>
            <a:r>
              <a:rPr lang="en-US">
                <a:solidFill>
                  <a:srgbClr val="FFFFFF"/>
                </a:solidFill>
              </a:rPr>
              <a:t>October 26, 2021</a:t>
            </a:r>
          </a:p>
        </p:txBody>
      </p:sp>
    </p:spTree>
    <p:extLst>
      <p:ext uri="{BB962C8B-B14F-4D97-AF65-F5344CB8AC3E}">
        <p14:creationId xmlns:p14="http://schemas.microsoft.com/office/powerpoint/2010/main" val="423680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9477-1DBC-40BB-A69E-2EC2103C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Moderating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E143-87FD-476F-8F60-C89A8AA8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18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 seems like the perfect response to the growing challenges of content moderation on social media platforms: the immense scale of the data, the relentlessness of the violations, and the need for human judgments without wanting humans to have to make them.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EA3A6-8FF7-4BAA-B5D6-A54A8770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17" y="1825625"/>
            <a:ext cx="6010375" cy="3646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E4490-66C2-4A37-8902-D645E08385F4}"/>
              </a:ext>
            </a:extLst>
          </p:cNvPr>
          <p:cNvSpPr txBox="1"/>
          <p:nvPr/>
        </p:nvSpPr>
        <p:spPr>
          <a:xfrm>
            <a:off x="5608592" y="58465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https://www.researchgate.net/publication/343798653_Content_moderation_AI_and_the_question_of_scale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18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92B-ED2D-4FA9-836A-3B1954D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Deontic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0FF1-C930-4843-A428-D9EA8EFB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2584"/>
            <a:ext cx="10896600" cy="112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Analytics that look at expressions of sentiments, needs, desires, and other such factors in order to determine what sort of outcome would be best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87E815-48B1-4471-ABE4-30A54E1D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8250"/>
            <a:ext cx="97536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89DB2B-36C8-468C-9998-E2563CA4ED8E}"/>
              </a:ext>
            </a:extLst>
          </p:cNvPr>
          <p:cNvSpPr txBox="1"/>
          <p:nvPr/>
        </p:nvSpPr>
        <p:spPr>
          <a:xfrm>
            <a:off x="4091354" y="5086254"/>
            <a:ext cx="76434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https://insightaas.com/new-research-ai-and-advanced-analytics-connecting-culture-ethics-and-society-in-a-machine-age/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4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1479-2FE6-4E04-847E-0A9C7573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732-E23D-46DC-84C1-77A744B4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0616" cy="4441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 interprets and extends human decision-making defining community standards.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Facebook’s </a:t>
            </a:r>
            <a:r>
              <a:rPr lang="en-US" dirty="0">
                <a:hlinkClick r:id="rId2"/>
              </a:rPr>
              <a:t>system</a:t>
            </a:r>
            <a:r>
              <a:rPr lang="en-US" dirty="0"/>
              <a:t> called </a:t>
            </a:r>
            <a:r>
              <a:rPr lang="en-US" dirty="0">
                <a:hlinkClick r:id="rId3"/>
              </a:rPr>
              <a:t>CLARA</a:t>
            </a:r>
            <a:r>
              <a:rPr lang="en-US" dirty="0"/>
              <a:t> (Confidence of Labels and Raters).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10A2-CE45-41CD-81E5-BCCADB72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008" y="1735036"/>
            <a:ext cx="4431792" cy="4532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C1AE8-0254-448F-8E63-8438ADB2D30D}"/>
              </a:ext>
            </a:extLst>
          </p:cNvPr>
          <p:cNvSpPr txBox="1"/>
          <p:nvPr/>
        </p:nvSpPr>
        <p:spPr>
          <a:xfrm>
            <a:off x="822960" y="5015547"/>
            <a:ext cx="6099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https://www.digitalinformationworld.com/2020/08/facebook-new-ai-estimate-the-uncertainty-in-human-generated-decisions-to-improve-its-community-standards.html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https://www.digitalinformationworld.com/2021/10/a-machine-learning-algorithm-goes-over.html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9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4A4C-733E-4EDA-837D-0B0CFDA8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Influencing Human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369FA-EE1F-41D9-81E8-C4B8825D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825625"/>
            <a:ext cx="49895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example, “AI can learn to identify vulnerabilities in human habits and behaviours and use them to influence human decision-making.” Four main social roles: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role model,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advisor, 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partner,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and delegate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D5CE7-7D6B-41C1-8978-D2FEF9E6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35170" cy="4620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5BFA5C-B6BE-4F73-AF66-ADB1CFD5C7DA}"/>
              </a:ext>
            </a:extLst>
          </p:cNvPr>
          <p:cNvSpPr txBox="1"/>
          <p:nvPr/>
        </p:nvSpPr>
        <p:spPr>
          <a:xfrm>
            <a:off x="6364224" y="5715298"/>
            <a:ext cx="4273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https://theconversation.com/ai-can-now-learn-to-manipulate-human-behaviour-155031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5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C540-DD15-4FE5-89B6-4D206C94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F8828-34B0-4BB8-93EF-4CE164A56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Patterns and behaviours exhibited by one or more persons may be evidence of bad intentions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C2134-9711-4FCC-AA7E-7AD103DB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23" y="2817057"/>
            <a:ext cx="7275386" cy="3494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79BF5-0D94-4BC9-9DC3-C52F877796D4}"/>
              </a:ext>
            </a:extLst>
          </p:cNvPr>
          <p:cNvSpPr txBox="1"/>
          <p:nvPr/>
        </p:nvSpPr>
        <p:spPr>
          <a:xfrm>
            <a:off x="8467343" y="2726322"/>
            <a:ext cx="2982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E.g. AI-powered lie 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1CB3E-E7E5-4F28-972C-CA8FB0EDE090}"/>
              </a:ext>
            </a:extLst>
          </p:cNvPr>
          <p:cNvSpPr txBox="1"/>
          <p:nvPr/>
        </p:nvSpPr>
        <p:spPr>
          <a:xfrm>
            <a:off x="8467344" y="4682475"/>
            <a:ext cx="3451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https://www.technologyreview.com/2020/03/13/905323/ai-lie-detectors-polygraph-silent-talker-iborderctrl-converus-neuroid/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39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F28F-BBA0-449A-BE00-5411CED8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Amplifying 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A7AA-FD59-4B0F-9AB4-1FA6D419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4691"/>
            <a:ext cx="10515600" cy="22422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</a:rPr>
              <a:t>“</a:t>
            </a:r>
            <a:r>
              <a:rPr lang="en-US" i="1" dirty="0">
                <a:effectLst/>
              </a:rPr>
              <a:t>Everything we love about civilization is a product of intelligence, so amplifying our human intelligence with artificial intelligence has the potential of helping civilization flourish like never before – as long as we manage to keep the technology beneficial.</a:t>
            </a:r>
            <a:r>
              <a:rPr lang="en-US" dirty="0">
                <a:effectLst/>
              </a:rPr>
              <a:t>“</a:t>
            </a:r>
          </a:p>
          <a:p>
            <a:pPr marL="0" indent="0" algn="ctr">
              <a:buNone/>
            </a:pPr>
            <a:r>
              <a:rPr lang="en-US" dirty="0">
                <a:effectLst/>
              </a:rPr>
              <a:t>Max </a:t>
            </a:r>
            <a:r>
              <a:rPr lang="en-US" dirty="0" err="1">
                <a:effectLst/>
              </a:rPr>
              <a:t>Tegmark</a:t>
            </a:r>
            <a:r>
              <a:rPr lang="en-US" dirty="0">
                <a:effectLst/>
              </a:rPr>
              <a:t>, President of the Future of Life Institute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299CE-1C95-490C-85FC-777B057C4845}"/>
              </a:ext>
            </a:extLst>
          </p:cNvPr>
          <p:cNvSpPr txBox="1"/>
          <p:nvPr/>
        </p:nvSpPr>
        <p:spPr>
          <a:xfrm>
            <a:off x="2507673" y="6123543"/>
            <a:ext cx="7606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https://futureoflife.org/background/benefits-risks-of-artificial-intelligence/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6BAD-7CBC-4B42-B854-34190709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35" y="1690688"/>
            <a:ext cx="9525866" cy="1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77B6-6B85-4B37-ADB4-E154C155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What’s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498B-B616-49E7-85C7-16E53E70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84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 can define what is ‘optimal’ depending on different factors. Examples include fairly redesigning the tax system or creating fair congressional districts.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2B04B-92EA-4E77-9430-4D8318C3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4" y="1252538"/>
            <a:ext cx="4524375" cy="492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7E0F88-A023-4A55-8735-CDE2A0DDECEB}"/>
              </a:ext>
            </a:extLst>
          </p:cNvPr>
          <p:cNvSpPr txBox="1"/>
          <p:nvPr/>
        </p:nvSpPr>
        <p:spPr>
          <a:xfrm>
            <a:off x="810056" y="5253633"/>
            <a:ext cx="35190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https://techcrunch.com/2020/09/04/ai-drawn-voting-districts-could-help-stamp-out-gerrymandering/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330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1454-9B10-4CB5-A2AE-93C03627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C34A-4C49-43C4-96CB-12B5DA33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419" y="1447564"/>
            <a:ext cx="4440381" cy="4351338"/>
          </a:xfrm>
        </p:spPr>
        <p:txBody>
          <a:bodyPr/>
          <a:lstStyle/>
          <a:p>
            <a:r>
              <a:rPr lang="en-US" dirty="0"/>
              <a:t>The existence of AI can cause the creation of new law</a:t>
            </a:r>
          </a:p>
          <a:p>
            <a:r>
              <a:rPr lang="en-US" dirty="0"/>
              <a:t>The way AI performs can inform the content of that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FDC61-1DDE-4D6A-BC80-433564C77E20}"/>
              </a:ext>
            </a:extLst>
          </p:cNvPr>
          <p:cNvSpPr txBox="1"/>
          <p:nvPr/>
        </p:nvSpPr>
        <p:spPr>
          <a:xfrm>
            <a:off x="838200" y="5988734"/>
            <a:ext cx="8520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https://www.researchgate.net/publication/342774266_Artificial_Intelligence_and_Legal_Disruption_A_New_Model_for_Analysis</a:t>
            </a:r>
            <a:r>
              <a:rPr lang="en-US" dirty="0"/>
              <a:t> 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F71C46F-D45E-40A7-96B2-020EB6028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0" y="1386382"/>
            <a:ext cx="5791200" cy="4473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7E27-D047-43BE-977F-86D0022F6913}"/>
              </a:ext>
            </a:extLst>
          </p:cNvPr>
          <p:cNvSpPr txBox="1"/>
          <p:nvPr/>
        </p:nvSpPr>
        <p:spPr>
          <a:xfrm>
            <a:off x="6913419" y="5278078"/>
            <a:ext cx="465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https://www.topbots.com/automating-the-law-a-landscape-of-legal-a-i-solutions/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45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3C03-878E-45A4-AEFB-010E037C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Easing Distress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9087-7CD0-4464-98C2-058D4E77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aim to coach users through crises using techniques from behavioral therapy.</a:t>
            </a:r>
          </a:p>
          <a:p>
            <a:r>
              <a:rPr lang="en-US" dirty="0"/>
              <a:t>Similar systems could interact with students and modify sentiments and emotions that may be interfering with their learning and socialization – a Fitbit for the mind.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66608-3C76-48E4-A6A5-CE86F9D01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01" y="4075254"/>
            <a:ext cx="6022882" cy="210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0388C-1AEB-47E0-976A-8E8CC6C9D449}"/>
              </a:ext>
            </a:extLst>
          </p:cNvPr>
          <p:cNvSpPr txBox="1"/>
          <p:nvPr/>
        </p:nvSpPr>
        <p:spPr>
          <a:xfrm>
            <a:off x="8184497" y="4976634"/>
            <a:ext cx="3051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https://www.forbes.com/sites/cognitiveworld/2019/12/17/empathy-in-artificial-intelligence/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BB3CE-085F-4DAF-B9B7-B2394054F9A1}"/>
              </a:ext>
            </a:extLst>
          </p:cNvPr>
          <p:cNvSpPr txBox="1"/>
          <p:nvPr/>
        </p:nvSpPr>
        <p:spPr>
          <a:xfrm>
            <a:off x="8184497" y="3818529"/>
            <a:ext cx="3324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https://www.cbsnews.com/news/controversial-facebook-emotion-study-journal-responds/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99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496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Deontic Analytics</vt:lpstr>
      <vt:lpstr>Deontic Analytics</vt:lpstr>
      <vt:lpstr>Community Standards</vt:lpstr>
      <vt:lpstr>Influencing Human Behaviour</vt:lpstr>
      <vt:lpstr>Identifying the Bad</vt:lpstr>
      <vt:lpstr>Amplifying the Good</vt:lpstr>
      <vt:lpstr>Defining What’s Fair</vt:lpstr>
      <vt:lpstr>Changing the Law</vt:lpstr>
      <vt:lpstr>Easing Distress</vt:lpstr>
      <vt:lpstr>Moderating Discourse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Deontic Analytics</dc:title>
  <dc:creator>Stephen Downes</dc:creator>
  <cp:lastModifiedBy>Stephen Downes</cp:lastModifiedBy>
  <cp:revision>2</cp:revision>
  <dcterms:created xsi:type="dcterms:W3CDTF">2021-10-26T16:24:03Z</dcterms:created>
  <dcterms:modified xsi:type="dcterms:W3CDTF">2021-10-26T19:21:25Z</dcterms:modified>
</cp:coreProperties>
</file>