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4" autoAdjust="0"/>
    <p:restoredTop sz="94660"/>
  </p:normalViewPr>
  <p:slideViewPr>
    <p:cSldViewPr snapToGrid="0">
      <p:cViewPr varScale="1">
        <p:scale>
          <a:sx n="97" d="100"/>
          <a:sy n="97" d="100"/>
        </p:scale>
        <p:origin x="9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4EDA-ADEA-4B32-B0AA-BD02C0FB81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38F19A-3551-4940-9940-9E4FAA57C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75A91B-C265-4FE0-A9B6-3860B578DFC7}"/>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5" name="Footer Placeholder 4">
            <a:extLst>
              <a:ext uri="{FF2B5EF4-FFF2-40B4-BE49-F238E27FC236}">
                <a16:creationId xmlns:a16="http://schemas.microsoft.com/office/drawing/2014/main" id="{EB1C0FBE-E0FE-4A79-A81E-2F488D7C4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A4B24-B38A-49F9-9D57-C803B7A94027}"/>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154704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87D4-8AB0-448D-B656-8FEA83D2BD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A52A38-6383-4DB1-B875-4FBB0A5E3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D7AC7B-F29B-409D-B917-573D351F5162}"/>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5" name="Footer Placeholder 4">
            <a:extLst>
              <a:ext uri="{FF2B5EF4-FFF2-40B4-BE49-F238E27FC236}">
                <a16:creationId xmlns:a16="http://schemas.microsoft.com/office/drawing/2014/main" id="{3FD55F9A-6854-4CEF-B3F5-B23A32590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232E3-6AC2-4D6D-9954-1E0F7D12D52C}"/>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108022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20ABB-7DE0-4E9D-BB98-52BBCBC311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76F810-C6D5-4CD9-A6AA-E992AEB80D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405DE-26E0-4A4A-A2C3-3711A3EE65A9}"/>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5" name="Footer Placeholder 4">
            <a:extLst>
              <a:ext uri="{FF2B5EF4-FFF2-40B4-BE49-F238E27FC236}">
                <a16:creationId xmlns:a16="http://schemas.microsoft.com/office/drawing/2014/main" id="{43D3E87E-844D-4ECF-8AC2-86CC5095C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242DD-6F99-49E7-89EC-1252811BA80B}"/>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10675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5AC9-F012-4AB3-921F-9151BABBB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7B4944-E99F-40DC-88D6-C62FA6F3AE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D588D-CCA6-431A-9B0C-A90F4CD76A99}"/>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5" name="Footer Placeholder 4">
            <a:extLst>
              <a:ext uri="{FF2B5EF4-FFF2-40B4-BE49-F238E27FC236}">
                <a16:creationId xmlns:a16="http://schemas.microsoft.com/office/drawing/2014/main" id="{37A10E11-9AF9-4F2E-BAC4-BEFD53495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4A25D-4BD0-43AF-A90D-948D29C5C543}"/>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420813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DDB3-52AD-4520-BAA5-04853A6793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5EB107-185A-434E-9762-59702F0751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8753D5-9E1D-48E1-9777-42FD83F2B4F1}"/>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5" name="Footer Placeholder 4">
            <a:extLst>
              <a:ext uri="{FF2B5EF4-FFF2-40B4-BE49-F238E27FC236}">
                <a16:creationId xmlns:a16="http://schemas.microsoft.com/office/drawing/2014/main" id="{796E635A-9967-4396-8623-971F7ED87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3DFFE-E01C-4B45-ADDC-B7FE1D47258D}"/>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306130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FAAF-3050-4F03-B45E-1B7D56E403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301FA8-B16A-4F15-9445-58FCA5A9E8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04CBD8-EAE6-4DB4-8D0C-D64562F62E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EE8972-B351-4586-BB0D-5564B9D287BD}"/>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6" name="Footer Placeholder 5">
            <a:extLst>
              <a:ext uri="{FF2B5EF4-FFF2-40B4-BE49-F238E27FC236}">
                <a16:creationId xmlns:a16="http://schemas.microsoft.com/office/drawing/2014/main" id="{27268AB7-6012-4071-BE13-960766FCB7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3AA53-84FB-40E7-A838-66A16BAF0ABD}"/>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94370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7F37-9744-4A88-A31C-655F313029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FF4DAD-3E50-419C-A16E-72BCBD88D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EC72DE-62D0-4EAE-8267-E1799A767B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40BB17-38AA-480B-A9B0-2FFA48A707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FACF60-C31E-4072-A203-93CF17D617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575D13-920C-4B4D-8E70-257BC6641225}"/>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8" name="Footer Placeholder 7">
            <a:extLst>
              <a:ext uri="{FF2B5EF4-FFF2-40B4-BE49-F238E27FC236}">
                <a16:creationId xmlns:a16="http://schemas.microsoft.com/office/drawing/2014/main" id="{7A3B1D2F-166D-4B51-AB0E-5E6497E17D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8EF225-4BF1-42EB-B2C4-EE2EFACBD792}"/>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202274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D66C-CE7F-4B03-99FC-A83C6D3783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657DAF-118E-41C1-820D-BA696BE4B6D2}"/>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4" name="Footer Placeholder 3">
            <a:extLst>
              <a:ext uri="{FF2B5EF4-FFF2-40B4-BE49-F238E27FC236}">
                <a16:creationId xmlns:a16="http://schemas.microsoft.com/office/drawing/2014/main" id="{0B413941-739A-4497-9259-0CEA8B1992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8EDF66-E573-4F2E-B4B8-02C58BA0E074}"/>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312627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134FFE-1AF5-45F5-88D5-8A3080604DEA}"/>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3" name="Footer Placeholder 2">
            <a:extLst>
              <a:ext uri="{FF2B5EF4-FFF2-40B4-BE49-F238E27FC236}">
                <a16:creationId xmlns:a16="http://schemas.microsoft.com/office/drawing/2014/main" id="{EAEF46A9-A7C7-4E66-A78D-3A675E365E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50C6B6-754B-4A96-B292-356EC3F4111B}"/>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336875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71B7-0B5E-4924-9AD5-7D665B1F34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F9E940-B47B-49CD-8E65-559E98F03E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38F9EA-2523-4897-A84B-8C68315FB8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47EA8-28E3-4D53-9966-8066D0942FCE}"/>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6" name="Footer Placeholder 5">
            <a:extLst>
              <a:ext uri="{FF2B5EF4-FFF2-40B4-BE49-F238E27FC236}">
                <a16:creationId xmlns:a16="http://schemas.microsoft.com/office/drawing/2014/main" id="{5D70979F-3FF0-49A5-B7E5-870C3193F1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45B4F-814B-4139-B9E6-4EFF8ABAD93B}"/>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390250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9191-8F1C-40CF-ADC4-A56DA5405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EDB852-22D1-4370-88AB-93C4501D42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E6BD3C-C213-4FD8-BE29-BF1AE91B3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1E5D2E-AABD-4D0C-B1E9-85FC7EF7A1AA}"/>
              </a:ext>
            </a:extLst>
          </p:cNvPr>
          <p:cNvSpPr>
            <a:spLocks noGrp="1"/>
          </p:cNvSpPr>
          <p:nvPr>
            <p:ph type="dt" sz="half" idx="10"/>
          </p:nvPr>
        </p:nvSpPr>
        <p:spPr/>
        <p:txBody>
          <a:bodyPr/>
          <a:lstStyle/>
          <a:p>
            <a:fld id="{E6977E40-E6FB-44B4-9E59-9E20E25DDC85}" type="datetimeFigureOut">
              <a:rPr lang="en-US" smtClean="0"/>
              <a:t>10/21/2021</a:t>
            </a:fld>
            <a:endParaRPr lang="en-US"/>
          </a:p>
        </p:txBody>
      </p:sp>
      <p:sp>
        <p:nvSpPr>
          <p:cNvPr id="6" name="Footer Placeholder 5">
            <a:extLst>
              <a:ext uri="{FF2B5EF4-FFF2-40B4-BE49-F238E27FC236}">
                <a16:creationId xmlns:a16="http://schemas.microsoft.com/office/drawing/2014/main" id="{2BEC2DBE-105A-48C8-8739-1A7EA4144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C62FAD-587C-418B-BC4C-5DAB449CF93E}"/>
              </a:ext>
            </a:extLst>
          </p:cNvPr>
          <p:cNvSpPr>
            <a:spLocks noGrp="1"/>
          </p:cNvSpPr>
          <p:nvPr>
            <p:ph type="sldNum" sz="quarter" idx="12"/>
          </p:nvPr>
        </p:nvSpPr>
        <p:spPr/>
        <p:txBody>
          <a:bodyPr/>
          <a:lstStyle/>
          <a:p>
            <a:fld id="{7EB3EE77-C898-4985-BC62-93D0A6B8307D}" type="slidenum">
              <a:rPr lang="en-US" smtClean="0"/>
              <a:t>‹#›</a:t>
            </a:fld>
            <a:endParaRPr lang="en-US"/>
          </a:p>
        </p:txBody>
      </p:sp>
    </p:spTree>
    <p:extLst>
      <p:ext uri="{BB962C8B-B14F-4D97-AF65-F5344CB8AC3E}">
        <p14:creationId xmlns:p14="http://schemas.microsoft.com/office/powerpoint/2010/main" val="415355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DC7481-8ED8-4276-B3FE-4E17843324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EA8262-E0C6-48AC-AD19-85786B853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E1AADE-A6F3-4A1E-A886-EAE3A112B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77E40-E6FB-44B4-9E59-9E20E25DDC85}" type="datetimeFigureOut">
              <a:rPr lang="en-US" smtClean="0"/>
              <a:t>10/21/2021</a:t>
            </a:fld>
            <a:endParaRPr lang="en-US"/>
          </a:p>
        </p:txBody>
      </p:sp>
      <p:sp>
        <p:nvSpPr>
          <p:cNvPr id="5" name="Footer Placeholder 4">
            <a:extLst>
              <a:ext uri="{FF2B5EF4-FFF2-40B4-BE49-F238E27FC236}">
                <a16:creationId xmlns:a16="http://schemas.microsoft.com/office/drawing/2014/main" id="{9ECFEAB7-11E5-4EA4-A01E-B21B6C0F6B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D9EAD-222B-4ED0-9544-3889F24B2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3EE77-C898-4985-BC62-93D0A6B8307D}" type="slidenum">
              <a:rPr lang="en-US" smtClean="0"/>
              <a:t>‹#›</a:t>
            </a:fld>
            <a:endParaRPr lang="en-US"/>
          </a:p>
        </p:txBody>
      </p:sp>
    </p:spTree>
    <p:extLst>
      <p:ext uri="{BB962C8B-B14F-4D97-AF65-F5344CB8AC3E}">
        <p14:creationId xmlns:p14="http://schemas.microsoft.com/office/powerpoint/2010/main" val="73392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ink.springer.com/article/10.1007/s42979-021-00592-x/figures/3"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emanticscholar.org/paper/Optimal-Resource-Action-Planning-Analytics-for-%26-of-Subramanian-An/a77bfb5eebabe9f3a2aadf7434cd8679c1c52f5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researchgate.net/publication/296625925_The_impact_of_learning_design_on_student_behaviour_satisfaction_and_performance_A_cross-institutional_comparison_across_151_modul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xdesign.cc/analysing-usability-testing-data-97667ae4999e"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rancesca-bizzarri.medium.com/the-student-net-using-machine-learning-algorithms-to-address-our-failing-guidance-system-f6058b6397ab"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evolllution.com/attracting-students/retention/can-a-machine-imitate-an-academic-adviser-the-impact-of-artificial-intelligence-on-higher-educ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jstor.org/stable/269778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learscale.com/company/cloud-computing-resources/seligo-machine-learning"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n empty library with rows of books&#10;&#10;Description automatically generated with low confidence">
            <a:extLst>
              <a:ext uri="{FF2B5EF4-FFF2-40B4-BE49-F238E27FC236}">
                <a16:creationId xmlns:a16="http://schemas.microsoft.com/office/drawing/2014/main" id="{D6CE37CD-9CFB-41C7-A3AA-ECDAA29624BC}"/>
              </a:ext>
            </a:extLst>
          </p:cNvPr>
          <p:cNvPicPr>
            <a:picLocks noChangeAspect="1"/>
          </p:cNvPicPr>
          <p:nvPr/>
        </p:nvPicPr>
        <p:blipFill rotWithShape="1">
          <a:blip r:embed="rId2">
            <a:extLst>
              <a:ext uri="{28A0092B-C50C-407E-A947-70E740481C1C}">
                <a14:useLocalDpi xmlns:a14="http://schemas.microsoft.com/office/drawing/2010/main" val="0"/>
              </a:ext>
            </a:extLst>
          </a:blip>
          <a:srcRect l="18415" r="19364" b="1"/>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620905-151D-4F94-A432-D2CB9311058A}"/>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dirty="0">
                <a:solidFill>
                  <a:srgbClr val="FFFFFF"/>
                </a:solidFill>
              </a:rPr>
              <a:t>Predictive Analytics</a:t>
            </a:r>
          </a:p>
        </p:txBody>
      </p:sp>
      <p:sp>
        <p:nvSpPr>
          <p:cNvPr id="3" name="Subtitle 2">
            <a:extLst>
              <a:ext uri="{FF2B5EF4-FFF2-40B4-BE49-F238E27FC236}">
                <a16:creationId xmlns:a16="http://schemas.microsoft.com/office/drawing/2014/main" id="{D9573DA4-6565-45FC-B87C-38967CCAF716}"/>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a:solidFill>
                  <a:srgbClr val="FFFFFF"/>
                </a:solidFill>
              </a:rPr>
              <a:t>Stephen Downes</a:t>
            </a:r>
          </a:p>
          <a:p>
            <a:r>
              <a:rPr lang="en-US">
                <a:solidFill>
                  <a:srgbClr val="FFFFFF"/>
                </a:solidFill>
              </a:rPr>
              <a:t>October 21, 2021</a:t>
            </a:r>
          </a:p>
        </p:txBody>
      </p:sp>
    </p:spTree>
    <p:extLst>
      <p:ext uri="{BB962C8B-B14F-4D97-AF65-F5344CB8AC3E}">
        <p14:creationId xmlns:p14="http://schemas.microsoft.com/office/powerpoint/2010/main" val="246695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7D090-026D-4313-ADF9-28F45E31881A}"/>
              </a:ext>
            </a:extLst>
          </p:cNvPr>
          <p:cNvSpPr>
            <a:spLocks noGrp="1"/>
          </p:cNvSpPr>
          <p:nvPr>
            <p:ph type="title"/>
          </p:nvPr>
        </p:nvSpPr>
        <p:spPr/>
        <p:txBody>
          <a:bodyPr/>
          <a:lstStyle/>
          <a:p>
            <a:r>
              <a:rPr lang="en-US" dirty="0"/>
              <a:t>Predictive Analytics</a:t>
            </a:r>
          </a:p>
        </p:txBody>
      </p:sp>
      <p:sp>
        <p:nvSpPr>
          <p:cNvPr id="3" name="Content Placeholder 2">
            <a:extLst>
              <a:ext uri="{FF2B5EF4-FFF2-40B4-BE49-F238E27FC236}">
                <a16:creationId xmlns:a16="http://schemas.microsoft.com/office/drawing/2014/main" id="{E97AC12D-1DDC-4EE1-967E-4319A0089E6A}"/>
              </a:ext>
            </a:extLst>
          </p:cNvPr>
          <p:cNvSpPr>
            <a:spLocks noGrp="1"/>
          </p:cNvSpPr>
          <p:nvPr>
            <p:ph idx="1"/>
          </p:nvPr>
        </p:nvSpPr>
        <p:spPr>
          <a:xfrm>
            <a:off x="838200" y="1825625"/>
            <a:ext cx="3692236" cy="4351338"/>
          </a:xfrm>
        </p:spPr>
        <p:txBody>
          <a:bodyPr/>
          <a:lstStyle/>
          <a:p>
            <a:pPr marL="0" indent="0">
              <a:buNone/>
            </a:pPr>
            <a:r>
              <a:rPr lang="en-US" dirty="0"/>
              <a:t>Answer the question, what will (probably) happen, based on an identification of patterns and trends in existing data, and an extrapolation of that pattern or trend to probably future states.</a:t>
            </a:r>
          </a:p>
        </p:txBody>
      </p:sp>
      <p:pic>
        <p:nvPicPr>
          <p:cNvPr id="4" name="Picture 3" descr="Diagram, schematic&#10;&#10;Description automatically generated">
            <a:extLst>
              <a:ext uri="{FF2B5EF4-FFF2-40B4-BE49-F238E27FC236}">
                <a16:creationId xmlns:a16="http://schemas.microsoft.com/office/drawing/2014/main" id="{A122A4F9-82A0-4036-BFBB-CF58DD9E5D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16" y="1690688"/>
            <a:ext cx="5448497" cy="3429000"/>
          </a:xfrm>
          <a:prstGeom prst="rect">
            <a:avLst/>
          </a:prstGeom>
        </p:spPr>
      </p:pic>
      <p:sp>
        <p:nvSpPr>
          <p:cNvPr id="5" name="TextBox 4">
            <a:extLst>
              <a:ext uri="{FF2B5EF4-FFF2-40B4-BE49-F238E27FC236}">
                <a16:creationId xmlns:a16="http://schemas.microsoft.com/office/drawing/2014/main" id="{CEF4B4ED-9461-480D-9449-D28E37DD5DB5}"/>
              </a:ext>
            </a:extLst>
          </p:cNvPr>
          <p:cNvSpPr txBox="1"/>
          <p:nvPr/>
        </p:nvSpPr>
        <p:spPr>
          <a:xfrm>
            <a:off x="5541816" y="5798920"/>
            <a:ext cx="5347855" cy="646331"/>
          </a:xfrm>
          <a:prstGeom prst="rect">
            <a:avLst/>
          </a:prstGeom>
          <a:noFill/>
        </p:spPr>
        <p:txBody>
          <a:bodyPr wrap="square">
            <a:spAutoFit/>
          </a:bodyPr>
          <a:lstStyle/>
          <a:p>
            <a:r>
              <a:rPr lang="en-US" dirty="0">
                <a:hlinkClick r:id="rId3"/>
              </a:rPr>
              <a:t>https://link.springer.com/article/10.1007/s42979-021-00592-x/figures/3</a:t>
            </a:r>
            <a:r>
              <a:rPr lang="en-US" dirty="0"/>
              <a:t> </a:t>
            </a:r>
          </a:p>
        </p:txBody>
      </p:sp>
    </p:spTree>
    <p:extLst>
      <p:ext uri="{BB962C8B-B14F-4D97-AF65-F5344CB8AC3E}">
        <p14:creationId xmlns:p14="http://schemas.microsoft.com/office/powerpoint/2010/main" val="27228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id="{DC9CC499-9BA2-45E6-BE8A-C58A344D4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773" y="2568388"/>
            <a:ext cx="5448300" cy="2514600"/>
          </a:xfrm>
          <a:prstGeom prst="rect">
            <a:avLst/>
          </a:prstGeom>
        </p:spPr>
      </p:pic>
      <p:sp>
        <p:nvSpPr>
          <p:cNvPr id="2" name="Title 1">
            <a:extLst>
              <a:ext uri="{FF2B5EF4-FFF2-40B4-BE49-F238E27FC236}">
                <a16:creationId xmlns:a16="http://schemas.microsoft.com/office/drawing/2014/main" id="{CC083382-5BFE-4E78-B6F2-418D27FF43B0}"/>
              </a:ext>
            </a:extLst>
          </p:cNvPr>
          <p:cNvSpPr>
            <a:spLocks noGrp="1"/>
          </p:cNvSpPr>
          <p:nvPr>
            <p:ph type="title"/>
          </p:nvPr>
        </p:nvSpPr>
        <p:spPr/>
        <p:txBody>
          <a:bodyPr/>
          <a:lstStyle/>
          <a:p>
            <a:r>
              <a:rPr lang="en-US" dirty="0"/>
              <a:t>Resource Planning</a:t>
            </a:r>
          </a:p>
        </p:txBody>
      </p:sp>
      <p:sp>
        <p:nvSpPr>
          <p:cNvPr id="3" name="Content Placeholder 2">
            <a:extLst>
              <a:ext uri="{FF2B5EF4-FFF2-40B4-BE49-F238E27FC236}">
                <a16:creationId xmlns:a16="http://schemas.microsoft.com/office/drawing/2014/main" id="{888DDB72-8AF8-4FF5-89DF-E919834F65E0}"/>
              </a:ext>
            </a:extLst>
          </p:cNvPr>
          <p:cNvSpPr>
            <a:spLocks noGrp="1"/>
          </p:cNvSpPr>
          <p:nvPr>
            <p:ph idx="1"/>
          </p:nvPr>
        </p:nvSpPr>
        <p:spPr>
          <a:xfrm>
            <a:off x="838200" y="1825625"/>
            <a:ext cx="9919447" cy="944469"/>
          </a:xfrm>
          <a:solidFill>
            <a:schemeClr val="bg1">
              <a:lumMod val="95000"/>
            </a:schemeClr>
          </a:solidFill>
        </p:spPr>
        <p:txBody>
          <a:bodyPr>
            <a:normAutofit/>
          </a:bodyPr>
          <a:lstStyle/>
          <a:p>
            <a:pPr marL="0" indent="0">
              <a:buNone/>
            </a:pPr>
            <a:r>
              <a:rPr lang="en-US" dirty="0"/>
              <a:t>Examples include predicting website traffic to sport resource issues or working with Twitter data to predict Norovirus outbreaks.</a:t>
            </a:r>
          </a:p>
        </p:txBody>
      </p:sp>
      <p:sp>
        <p:nvSpPr>
          <p:cNvPr id="9" name="TextBox 8">
            <a:extLst>
              <a:ext uri="{FF2B5EF4-FFF2-40B4-BE49-F238E27FC236}">
                <a16:creationId xmlns:a16="http://schemas.microsoft.com/office/drawing/2014/main" id="{C1D49DF8-3E86-43CC-AEC9-FCF5A1551BCC}"/>
              </a:ext>
            </a:extLst>
          </p:cNvPr>
          <p:cNvSpPr txBox="1"/>
          <p:nvPr/>
        </p:nvSpPr>
        <p:spPr>
          <a:xfrm>
            <a:off x="726141" y="5388570"/>
            <a:ext cx="9269595" cy="646331"/>
          </a:xfrm>
          <a:prstGeom prst="rect">
            <a:avLst/>
          </a:prstGeom>
          <a:noFill/>
        </p:spPr>
        <p:txBody>
          <a:bodyPr wrap="square">
            <a:spAutoFit/>
          </a:bodyPr>
          <a:lstStyle/>
          <a:p>
            <a:r>
              <a:rPr lang="en-US" dirty="0">
                <a:hlinkClick r:id="rId3"/>
              </a:rPr>
              <a:t>https://www.semanticscholar.org/paper/Optimal-Resource-Action-Planning-Analytics-for-%26-of-Subramanian-An/a77bfb5eebabe9f3a2aadf7434cd8679c1c52f53</a:t>
            </a:r>
            <a:r>
              <a:rPr lang="en-US" dirty="0"/>
              <a:t> </a:t>
            </a:r>
          </a:p>
        </p:txBody>
      </p:sp>
    </p:spTree>
    <p:extLst>
      <p:ext uri="{BB962C8B-B14F-4D97-AF65-F5344CB8AC3E}">
        <p14:creationId xmlns:p14="http://schemas.microsoft.com/office/powerpoint/2010/main" val="445097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21C1-18FA-43FC-9F9F-2A79E560593D}"/>
              </a:ext>
            </a:extLst>
          </p:cNvPr>
          <p:cNvSpPr>
            <a:spLocks noGrp="1"/>
          </p:cNvSpPr>
          <p:nvPr>
            <p:ph type="title"/>
          </p:nvPr>
        </p:nvSpPr>
        <p:spPr/>
        <p:txBody>
          <a:bodyPr/>
          <a:lstStyle/>
          <a:p>
            <a:r>
              <a:rPr lang="en-US" dirty="0"/>
              <a:t>Learning Design</a:t>
            </a:r>
          </a:p>
        </p:txBody>
      </p:sp>
      <p:sp>
        <p:nvSpPr>
          <p:cNvPr id="3" name="Content Placeholder 2">
            <a:extLst>
              <a:ext uri="{FF2B5EF4-FFF2-40B4-BE49-F238E27FC236}">
                <a16:creationId xmlns:a16="http://schemas.microsoft.com/office/drawing/2014/main" id="{37A0F324-0510-42E2-87C7-327673EA7107}"/>
              </a:ext>
            </a:extLst>
          </p:cNvPr>
          <p:cNvSpPr>
            <a:spLocks noGrp="1"/>
          </p:cNvSpPr>
          <p:nvPr>
            <p:ph idx="1"/>
          </p:nvPr>
        </p:nvSpPr>
        <p:spPr>
          <a:xfrm>
            <a:off x="838200" y="1825625"/>
            <a:ext cx="5535706" cy="4351338"/>
          </a:xfrm>
        </p:spPr>
        <p:txBody>
          <a:bodyPr/>
          <a:lstStyle/>
          <a:p>
            <a:r>
              <a:rPr lang="en-US" dirty="0"/>
              <a:t>E.g. “</a:t>
            </a:r>
            <a:r>
              <a:rPr lang="en-US" dirty="0" err="1"/>
              <a:t>Rienties</a:t>
            </a:r>
            <a:r>
              <a:rPr lang="en-US" dirty="0"/>
              <a:t> and </a:t>
            </a:r>
            <a:r>
              <a:rPr lang="en-US" dirty="0" err="1"/>
              <a:t>Toetenel</a:t>
            </a:r>
            <a:r>
              <a:rPr lang="en-US" dirty="0"/>
              <a:t> (2016) linked 151 modules taught in 2012–2015 at the OU followed by 111,256 students with students’ behaviour using multiple regression models and found that learning designs strongly predicted Virtual Learning Environment (VLE) behaviour and performance of students”</a:t>
            </a:r>
          </a:p>
        </p:txBody>
      </p:sp>
      <p:sp>
        <p:nvSpPr>
          <p:cNvPr id="5" name="TextBox 4">
            <a:extLst>
              <a:ext uri="{FF2B5EF4-FFF2-40B4-BE49-F238E27FC236}">
                <a16:creationId xmlns:a16="http://schemas.microsoft.com/office/drawing/2014/main" id="{2E63BCA0-F28C-4572-AF2E-6A40DFE6C261}"/>
              </a:ext>
            </a:extLst>
          </p:cNvPr>
          <p:cNvSpPr txBox="1"/>
          <p:nvPr/>
        </p:nvSpPr>
        <p:spPr>
          <a:xfrm>
            <a:off x="1085849" y="5715298"/>
            <a:ext cx="9927292" cy="646331"/>
          </a:xfrm>
          <a:prstGeom prst="rect">
            <a:avLst/>
          </a:prstGeom>
          <a:noFill/>
        </p:spPr>
        <p:txBody>
          <a:bodyPr wrap="square">
            <a:spAutoFit/>
          </a:bodyPr>
          <a:lstStyle/>
          <a:p>
            <a:r>
              <a:rPr lang="en-US" dirty="0">
                <a:hlinkClick r:id="rId2"/>
              </a:rPr>
              <a:t>https://www.researchgate.net/publication/296625925_The_impact_of_learning_design_on_student_behaviour_satisfaction_and_performance_A_cross-institutional_comparison_across_151_modules</a:t>
            </a:r>
            <a:r>
              <a:rPr lang="en-US" dirty="0"/>
              <a:t> </a:t>
            </a:r>
          </a:p>
        </p:txBody>
      </p:sp>
      <p:pic>
        <p:nvPicPr>
          <p:cNvPr id="7" name="Picture 6" descr="Chart&#10;&#10;Description automatically generated">
            <a:extLst>
              <a:ext uri="{FF2B5EF4-FFF2-40B4-BE49-F238E27FC236}">
                <a16:creationId xmlns:a16="http://schemas.microsoft.com/office/drawing/2014/main" id="{E34484AB-EBB1-4E56-9456-98217F0280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7341" y="1690688"/>
            <a:ext cx="3931024" cy="3931024"/>
          </a:xfrm>
          <a:prstGeom prst="rect">
            <a:avLst/>
          </a:prstGeom>
        </p:spPr>
      </p:pic>
    </p:spTree>
    <p:extLst>
      <p:ext uri="{BB962C8B-B14F-4D97-AF65-F5344CB8AC3E}">
        <p14:creationId xmlns:p14="http://schemas.microsoft.com/office/powerpoint/2010/main" val="1697539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8EBF-3406-43D9-A5BE-B42E7F5DBB88}"/>
              </a:ext>
            </a:extLst>
          </p:cNvPr>
          <p:cNvSpPr>
            <a:spLocks noGrp="1"/>
          </p:cNvSpPr>
          <p:nvPr>
            <p:ph type="title"/>
          </p:nvPr>
        </p:nvSpPr>
        <p:spPr/>
        <p:txBody>
          <a:bodyPr/>
          <a:lstStyle/>
          <a:p>
            <a:r>
              <a:rPr lang="en-US" dirty="0"/>
              <a:t>User Testing</a:t>
            </a:r>
          </a:p>
        </p:txBody>
      </p:sp>
      <p:sp>
        <p:nvSpPr>
          <p:cNvPr id="3" name="Content Placeholder 2">
            <a:extLst>
              <a:ext uri="{FF2B5EF4-FFF2-40B4-BE49-F238E27FC236}">
                <a16:creationId xmlns:a16="http://schemas.microsoft.com/office/drawing/2014/main" id="{12B3800C-EFA3-4D84-9FF4-416DA55518B3}"/>
              </a:ext>
            </a:extLst>
          </p:cNvPr>
          <p:cNvSpPr>
            <a:spLocks noGrp="1"/>
          </p:cNvSpPr>
          <p:nvPr>
            <p:ph idx="1"/>
          </p:nvPr>
        </p:nvSpPr>
        <p:spPr>
          <a:xfrm>
            <a:off x="6636774" y="1825625"/>
            <a:ext cx="4717026" cy="4351338"/>
          </a:xfrm>
        </p:spPr>
        <p:txBody>
          <a:bodyPr/>
          <a:lstStyle/>
          <a:p>
            <a:pPr marL="0" indent="0">
              <a:buNone/>
            </a:pPr>
            <a:r>
              <a:rPr lang="en-US" dirty="0"/>
              <a:t>For example, Lester Tong and his colleagues (Tong, et.al., 2020) investigated whether “individuals’ neural responses to videos could predict their choices to start and stop watching videos.” </a:t>
            </a:r>
          </a:p>
        </p:txBody>
      </p:sp>
      <p:pic>
        <p:nvPicPr>
          <p:cNvPr id="5" name="Picture 4" descr="Chart&#10;&#10;Description automatically generated">
            <a:extLst>
              <a:ext uri="{FF2B5EF4-FFF2-40B4-BE49-F238E27FC236}">
                <a16:creationId xmlns:a16="http://schemas.microsoft.com/office/drawing/2014/main" id="{77AA8516-0C3C-4501-BA82-636999025B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042" y="1690688"/>
            <a:ext cx="6364732" cy="4492752"/>
          </a:xfrm>
          <a:prstGeom prst="rect">
            <a:avLst/>
          </a:prstGeom>
        </p:spPr>
      </p:pic>
      <p:sp>
        <p:nvSpPr>
          <p:cNvPr id="7" name="TextBox 6">
            <a:extLst>
              <a:ext uri="{FF2B5EF4-FFF2-40B4-BE49-F238E27FC236}">
                <a16:creationId xmlns:a16="http://schemas.microsoft.com/office/drawing/2014/main" id="{2C1285CA-7C72-47E7-865B-4D31A6C78068}"/>
              </a:ext>
            </a:extLst>
          </p:cNvPr>
          <p:cNvSpPr txBox="1"/>
          <p:nvPr/>
        </p:nvSpPr>
        <p:spPr>
          <a:xfrm>
            <a:off x="422787" y="6176963"/>
            <a:ext cx="7393858" cy="369332"/>
          </a:xfrm>
          <a:prstGeom prst="rect">
            <a:avLst/>
          </a:prstGeom>
          <a:noFill/>
        </p:spPr>
        <p:txBody>
          <a:bodyPr wrap="square">
            <a:spAutoFit/>
          </a:bodyPr>
          <a:lstStyle/>
          <a:p>
            <a:r>
              <a:rPr lang="en-US" dirty="0">
                <a:hlinkClick r:id="rId3"/>
              </a:rPr>
              <a:t>https://uxdesign.cc/analysing-usability-testing-data-97667ae4999e</a:t>
            </a:r>
            <a:r>
              <a:rPr lang="en-US" dirty="0"/>
              <a:t> </a:t>
            </a:r>
          </a:p>
        </p:txBody>
      </p:sp>
    </p:spTree>
    <p:extLst>
      <p:ext uri="{BB962C8B-B14F-4D97-AF65-F5344CB8AC3E}">
        <p14:creationId xmlns:p14="http://schemas.microsoft.com/office/powerpoint/2010/main" val="393249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E889-0DD8-464A-B1CF-2E1122EADACF}"/>
              </a:ext>
            </a:extLst>
          </p:cNvPr>
          <p:cNvSpPr>
            <a:spLocks noGrp="1"/>
          </p:cNvSpPr>
          <p:nvPr>
            <p:ph type="title"/>
          </p:nvPr>
        </p:nvSpPr>
        <p:spPr/>
        <p:txBody>
          <a:bodyPr/>
          <a:lstStyle/>
          <a:p>
            <a:r>
              <a:rPr lang="en-US" dirty="0"/>
              <a:t>Identify Students At Risk of Failing</a:t>
            </a:r>
          </a:p>
        </p:txBody>
      </p:sp>
      <p:sp>
        <p:nvSpPr>
          <p:cNvPr id="3" name="Content Placeholder 2">
            <a:extLst>
              <a:ext uri="{FF2B5EF4-FFF2-40B4-BE49-F238E27FC236}">
                <a16:creationId xmlns:a16="http://schemas.microsoft.com/office/drawing/2014/main" id="{373364B2-0B18-4D52-A136-8FA0F35B4337}"/>
              </a:ext>
            </a:extLst>
          </p:cNvPr>
          <p:cNvSpPr>
            <a:spLocks noGrp="1"/>
          </p:cNvSpPr>
          <p:nvPr>
            <p:ph idx="1"/>
          </p:nvPr>
        </p:nvSpPr>
        <p:spPr>
          <a:xfrm>
            <a:off x="838200" y="5260257"/>
            <a:ext cx="10515600" cy="916705"/>
          </a:xfrm>
        </p:spPr>
        <p:txBody>
          <a:bodyPr/>
          <a:lstStyle/>
          <a:p>
            <a:pPr marL="0" indent="0">
              <a:buNone/>
            </a:pPr>
            <a:r>
              <a:rPr lang="en-US" dirty="0"/>
              <a:t>“Analytics tools can identify factors statistically correlated with students at risk of failing </a:t>
            </a:r>
            <a:r>
              <a:rPr lang="en-US" dirty="0" err="1"/>
              <a:t>failing</a:t>
            </a:r>
            <a:r>
              <a:rPr lang="en-US" dirty="0"/>
              <a:t> or dropping out.” (Scholes, 2016).</a:t>
            </a:r>
          </a:p>
        </p:txBody>
      </p:sp>
      <p:pic>
        <p:nvPicPr>
          <p:cNvPr id="5" name="Picture 4" descr="Diagram&#10;&#10;Description automatically generated">
            <a:extLst>
              <a:ext uri="{FF2B5EF4-FFF2-40B4-BE49-F238E27FC236}">
                <a16:creationId xmlns:a16="http://schemas.microsoft.com/office/drawing/2014/main" id="{7A2E97DB-CB00-4CC8-95EA-04BEA6F839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275" y="1662112"/>
            <a:ext cx="7029450" cy="3533775"/>
          </a:xfrm>
          <a:prstGeom prst="rect">
            <a:avLst/>
          </a:prstGeom>
        </p:spPr>
      </p:pic>
      <p:sp>
        <p:nvSpPr>
          <p:cNvPr id="7" name="TextBox 6">
            <a:extLst>
              <a:ext uri="{FF2B5EF4-FFF2-40B4-BE49-F238E27FC236}">
                <a16:creationId xmlns:a16="http://schemas.microsoft.com/office/drawing/2014/main" id="{08123FA6-54A7-4CB7-904A-8DD4A2C6457F}"/>
              </a:ext>
            </a:extLst>
          </p:cNvPr>
          <p:cNvSpPr txBox="1"/>
          <p:nvPr/>
        </p:nvSpPr>
        <p:spPr>
          <a:xfrm>
            <a:off x="8086725" y="1597742"/>
            <a:ext cx="3441290" cy="1477328"/>
          </a:xfrm>
          <a:prstGeom prst="rect">
            <a:avLst/>
          </a:prstGeom>
          <a:noFill/>
        </p:spPr>
        <p:txBody>
          <a:bodyPr wrap="square">
            <a:spAutoFit/>
          </a:bodyPr>
          <a:lstStyle/>
          <a:p>
            <a:r>
              <a:rPr lang="en-US" dirty="0">
                <a:hlinkClick r:id="rId3"/>
              </a:rPr>
              <a:t>https://francesca-bizzarri.medium.com/the-student-net-using-machine-learning-algorithms-to-address-our-failing-guidance-system-f6058b6397ab</a:t>
            </a:r>
            <a:r>
              <a:rPr lang="en-US" dirty="0"/>
              <a:t> </a:t>
            </a:r>
          </a:p>
        </p:txBody>
      </p:sp>
    </p:spTree>
    <p:extLst>
      <p:ext uri="{BB962C8B-B14F-4D97-AF65-F5344CB8AC3E}">
        <p14:creationId xmlns:p14="http://schemas.microsoft.com/office/powerpoint/2010/main" val="126113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FC936-C11F-4553-A92F-0D3BADC4637E}"/>
              </a:ext>
            </a:extLst>
          </p:cNvPr>
          <p:cNvSpPr>
            <a:spLocks noGrp="1"/>
          </p:cNvSpPr>
          <p:nvPr>
            <p:ph type="title"/>
          </p:nvPr>
        </p:nvSpPr>
        <p:spPr/>
        <p:txBody>
          <a:bodyPr/>
          <a:lstStyle/>
          <a:p>
            <a:r>
              <a:rPr lang="en-US" dirty="0"/>
              <a:t>Academic Advising</a:t>
            </a:r>
          </a:p>
        </p:txBody>
      </p:sp>
      <p:sp>
        <p:nvSpPr>
          <p:cNvPr id="3" name="Content Placeholder 2">
            <a:extLst>
              <a:ext uri="{FF2B5EF4-FFF2-40B4-BE49-F238E27FC236}">
                <a16:creationId xmlns:a16="http://schemas.microsoft.com/office/drawing/2014/main" id="{855D271E-06B9-44A8-B6E2-AB829B7E089B}"/>
              </a:ext>
            </a:extLst>
          </p:cNvPr>
          <p:cNvSpPr>
            <a:spLocks noGrp="1"/>
          </p:cNvSpPr>
          <p:nvPr>
            <p:ph idx="1"/>
          </p:nvPr>
        </p:nvSpPr>
        <p:spPr>
          <a:xfrm>
            <a:off x="838200" y="1825625"/>
            <a:ext cx="5336458" cy="4351338"/>
          </a:xfrm>
        </p:spPr>
        <p:txBody>
          <a:bodyPr/>
          <a:lstStyle/>
          <a:p>
            <a:r>
              <a:rPr lang="en-US" dirty="0"/>
              <a:t>“There is an opportunity for advisors to incorporate elements of AI into their toolkits, allowing them to free up time to form personal relationships with students.” </a:t>
            </a:r>
            <a:r>
              <a:rPr lang="en-US" sz="1800" dirty="0">
                <a:hlinkClick r:id="rId2"/>
              </a:rPr>
              <a:t>https://evolllution.com/attracting-students/retention/can-a-machine-imitate-an-academic-adviser-the-impact-of-artificial-intelligence-on-higher-education/</a:t>
            </a:r>
            <a:r>
              <a:rPr lang="en-US" sz="1800" dirty="0"/>
              <a:t> </a:t>
            </a:r>
          </a:p>
        </p:txBody>
      </p:sp>
      <p:pic>
        <p:nvPicPr>
          <p:cNvPr id="7" name="Picture 6" descr="A picture containing indoor, floor&#10;&#10;Description automatically generated">
            <a:extLst>
              <a:ext uri="{FF2B5EF4-FFF2-40B4-BE49-F238E27FC236}">
                <a16:creationId xmlns:a16="http://schemas.microsoft.com/office/drawing/2014/main" id="{725AE9D1-112F-40B1-9A88-C648FBC5D5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4658" y="1896269"/>
            <a:ext cx="5544410" cy="3991975"/>
          </a:xfrm>
          <a:prstGeom prst="rect">
            <a:avLst/>
          </a:prstGeom>
        </p:spPr>
      </p:pic>
    </p:spTree>
    <p:extLst>
      <p:ext uri="{BB962C8B-B14F-4D97-AF65-F5344CB8AC3E}">
        <p14:creationId xmlns:p14="http://schemas.microsoft.com/office/powerpoint/2010/main" val="1000585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4E70-3417-4750-9B4B-8BB70AAB89FA}"/>
              </a:ext>
            </a:extLst>
          </p:cNvPr>
          <p:cNvSpPr>
            <a:spLocks noGrp="1"/>
          </p:cNvSpPr>
          <p:nvPr>
            <p:ph type="title"/>
          </p:nvPr>
        </p:nvSpPr>
        <p:spPr/>
        <p:txBody>
          <a:bodyPr/>
          <a:lstStyle/>
          <a:p>
            <a:r>
              <a:rPr lang="en-US" dirty="0"/>
              <a:t>Precision education</a:t>
            </a:r>
          </a:p>
        </p:txBody>
      </p:sp>
      <p:sp>
        <p:nvSpPr>
          <p:cNvPr id="3" name="Content Placeholder 2">
            <a:extLst>
              <a:ext uri="{FF2B5EF4-FFF2-40B4-BE49-F238E27FC236}">
                <a16:creationId xmlns:a16="http://schemas.microsoft.com/office/drawing/2014/main" id="{7ED8557B-7991-49AD-96CA-A3F1A3942A3D}"/>
              </a:ext>
            </a:extLst>
          </p:cNvPr>
          <p:cNvSpPr>
            <a:spLocks noGrp="1"/>
          </p:cNvSpPr>
          <p:nvPr>
            <p:ph idx="1"/>
          </p:nvPr>
        </p:nvSpPr>
        <p:spPr>
          <a:xfrm>
            <a:off x="838200" y="4851399"/>
            <a:ext cx="10515600" cy="1325563"/>
          </a:xfrm>
        </p:spPr>
        <p:txBody>
          <a:bodyPr/>
          <a:lstStyle/>
          <a:p>
            <a:pPr marL="0" indent="0">
              <a:buNone/>
            </a:pPr>
            <a:r>
              <a:rPr lang="en-US" dirty="0"/>
              <a:t>“The goal of precision education is to identify at-risk students as early as possible and provide timely intervention based on teaching and learning experiences,” write Yang and Ogata (2020).</a:t>
            </a:r>
          </a:p>
        </p:txBody>
      </p:sp>
      <p:sp>
        <p:nvSpPr>
          <p:cNvPr id="5" name="TextBox 4">
            <a:extLst>
              <a:ext uri="{FF2B5EF4-FFF2-40B4-BE49-F238E27FC236}">
                <a16:creationId xmlns:a16="http://schemas.microsoft.com/office/drawing/2014/main" id="{CF81D612-895D-4BAB-A12A-F187011A4E30}"/>
              </a:ext>
            </a:extLst>
          </p:cNvPr>
          <p:cNvSpPr txBox="1"/>
          <p:nvPr/>
        </p:nvSpPr>
        <p:spPr>
          <a:xfrm>
            <a:off x="5479026" y="4390969"/>
            <a:ext cx="6098240" cy="369332"/>
          </a:xfrm>
          <a:prstGeom prst="rect">
            <a:avLst/>
          </a:prstGeom>
          <a:noFill/>
        </p:spPr>
        <p:txBody>
          <a:bodyPr wrap="square">
            <a:spAutoFit/>
          </a:bodyPr>
          <a:lstStyle/>
          <a:p>
            <a:r>
              <a:rPr lang="en-US" dirty="0">
                <a:hlinkClick r:id="rId2"/>
              </a:rPr>
              <a:t>https://www.jstor.org/stable/26977864</a:t>
            </a:r>
            <a:r>
              <a:rPr lang="en-US" dirty="0"/>
              <a:t> </a:t>
            </a:r>
          </a:p>
        </p:txBody>
      </p:sp>
      <p:pic>
        <p:nvPicPr>
          <p:cNvPr id="1030" name="Picture 6" descr="data:image/png;base64,iVBORw0KGgoAAAANSUhEUgAAAXMAAACICAMAAAAiRvvOAAACKFBMVEX////MzMwAAACqpJu6ubbc2tbExMPJxb62sakbHCDIyMjAvbbQzMbb7vTPz8/6+vrZ2dny8vKbm5uwq6PX19e1s67f39/u7Orw+PyBgYE7Ojirp6KlpaWBzOoGIz6Fps8AIGC3t93U/v5rX0dXRyfU5uy1tdyjnZGdnZ2RkZGwsLD//wBKSkrL//9wcHDCwuIAAFdmgJhcTjIlAAAYAACisLW1xtWRkbIAABpNaYOslX5Pj7taanl7e3uzwsfx///i5ewAE10tQnYJJWMfM2wACFhseJuHlbOvtcYnPnTQ3e0AHWSrq8Vpn8dBf6oODxVyZ1F6Xj29q5mYgGYvAAAAJkwAACqQiHkTQ2ODmq9YvuhqjqJ0pr6Av9rsvbnfpJrU2cfHv6sAq++goLHAxdRDU4FXZoyjqb3S0ux8h6XB0+eJiaG1tcydvthfX2ElJio4eaVQgKOBk6Gox+BdOx0AOltEf6lYUkpOTFwhEACBeWwOFypSPjIkNk0AFz9ELxggMTsmJRdgQRoAADY5GABQLABBCwA8WHJJNwBtTiUAAD6Ga01NLw5oY1wzsej//+/Hk2+TsLjrzszAnJy0eXzalqFzTk6SXmapfnLBqrNPQk/nr6OTgInSkoizyL2Y1Fmow6bj51PR3KXR2GaPz0XRuGbeuk6+sXr1wCHktBzR2HCf12nd3wBPAADneIHQWVij4PjT+NMw5yIAx4IAu7cA11K86v9LIAB9yfPGAAAXb0lEQVR4nO2diUMb153HpdEZafRGxzA6kA8MWEdliGQkgxAqNtgBHC4pIBSuEtshdmsFywcJCY7j2KEudrq2d9NtvXHT3XZ7bLvLdnfJv7e/NzO6RwcaCQzSFzSaQ5o385mffu/35r15TyJpqqmmGlnooA+gAaU86ANoQGkO+gAaUE3m+68m8/2WQemSHvQxNJiYc93n2q5QB30Yb5IMgyBD/fZvPtd2Gv6v1C+Fw6ar14bOg4aujdQrhSttbW3n4NWEntKloQvDQ0PDF4Yu1SkBd1t3W/e57u7u03SdUjh0unR+6OQQ/J//sD77Z9493cb6lu7T55oundOl8ydZ1Ys5eBbOzsG7uOuTxKHTh/VlrgErB+rYn7e1vWuuSxqHRIaR1dWr7NzI8BD250PD77CLg+kNNREFsNO+pcGz0atvA2V2bnX4woXR0QsXhjk7H7k4PFRDi1d2swbexqPvbuRsdOzCh9c4tD89Pzo6PDw6evIau3gVNtQugmHMH7G+JWXnH6EGzkbHLg6dvMDO/fQi588v88whjKkdc6UESMPf6XOn8fT0R418U3cMPAoHOZ/58LULNWMupSTdOGxh45bT3W3AnGFqtfNDp8Hrly69M4bnRk7yYklTgUuXLtWqRGrWS8DOT2fsvK274WsvLGM3LGDYo6wgD6XGboxZarh/jDeTh+JM9CNJw0MHe7/xzmWchw6PDo/WFjgPNzduwcwNzbrR1bd5fz5c45BCye6v0M4lTMMGjCnCKeYnU8xrg56Sc/vpPp1mDtBZ5hKmMSswPjw5fPk6Ozdy8e2L58+ff/siX0S6PDw0Kh47nfLa3W1cHtrGxowcc4lB2YA3Aajh8yfPc8Hh2NjVK9evXx+5OsaGMdffPnn5bZEVGAzKMM2y85RvYT+ioetYS/Jm6sNr165hOx+7kbFpyw2gvgobrlVl5walRqNUyuVOoxzRNJLSrN7l9NN33/0ZvP2MTkvqdtnlciV8qUHuNlKjl4egEDR4IzdSoW6MXYdy6EUxJmjmCj18dELx+SVf78+HLPxKprE8zLXRC6OXhGLDd/Atr1pko7n70JTY1iCiRoHsNaEt14H55dq72mb7FvDnUAq6LrRhFQpI1fnzkmr4wicWVZRr8S0ipM9fwai0IqTa/ztlZpW6epGkoqzvoBSkQkQSqnKZo8HRAgFL9VLKZfucJ5AyjVSMlA6ydAKMQykqAU2rqXQCMSkSlYAUaRyFezUbPR5rfX4BZIvIA5aiFkWpBMwO0Qko1SXPQC5y/5CCvMBulAQxOTlJ2MXyFZJoInDEAlaSkUn0/qVIVsp/acUnIJXmX1U98RYrokx+TQ2OBW7evHkbF7s7b+O5G53lHJXZVAPmraWQ1OCiSpWl3FcNzkCK8t1XYpJj/tbHJfEZ+vv7J+B/bW18cLy/n51b6y9zF1vRIv6ApS2lcrnWGiDRaPeZOfUxj/wtovi5Ubdvj08sjA1aLJbBQHxi4obFQlkGO1cn+k+cKIVdId4Z7gdz1T4zN0ymmRfPRi1r/WtrqToTw9ogP8fci0+kFwSZHw4732/mWXZe3G8O3lqIj6fLCv2pGaY/fMI71mReTgX+3MrnoZOe4gl33joRFmBu7teMz99oEOYIZgQTgw056ws/VMCc+pj1LpMl3LlkbH48PJ52PRnm9+j+5N6Yo6xTQIIbCrQn5ggV3VHRBCpijlrDSOsX2AdS+1XO9HqkJI0FpcAC5hp9ggDZ9PLiCd+YH6f7hZgz95K3BWEXYU63GjWIP9KsM0AaqUnofFgJMldQgsxVTqeTO2eUWzxFSpVzT8zJKbU5mzl5Z4YO3qVxFQd+0fgFZgOTaN9KiF3GC8E+xbOrqXqQtH3lMqcSxKQcud1SzceEp6hB3Z7vZyYKmRvuDd5L3hT6woZPxggwJ+8cXydW2eOe9gbnuMOGJVUviiURv0RXwlzWEVMUMkcRIpH4JIyxRO7qWS78PqfjqoQmn0Up5gqfz4exp+38DgFHrI8SvSMRgujq/XR2g+hT+DyfBaJ9kbuwilB+7tnUEkSyJxDpIbyK92xEX+q7OcwpG3hzMHIbAe+Tk3lnpzXx2erNODBPb0wzpzDzBbPZzODPmbHwlWDM5o32djhiA5MbK6LgfZqWa1RfEFto2xvcUvhgBg43Pk3MTHlJH7GJog+I2XAecwUkgHcMU7Zmh4J3ByTQDtc1n/kMo9eTZ+NPQo+I0J0vZ4IPPo3j/ToIwt57NQhJkT02wpsLXWNSKEjMXWGSyRxwKamNqal2LN/PN2Rp5lYiNhfpRcGZCHE10it96I18Rdq1j1Yxc1pxp0/lVvfABSB7Ao/j5NnnX8cjs4J2niDeytKkLZe52ueLkRzze/qJdFiTzXzNf+thR0cHLtz64L0d3k34HR9wh8+Rxzy6hX+O032Kh3HMPHjc/Sj+9WokCXa+7Y1u0dPe6F36h3guRznsr2MDdhyD95/DUSh+3tHhwyl0dMgK7Jwg7sN0kw7OKZ566VblVB94hI3wk/hKr5IYWSHCZ1fhyudeVR/szYeZxxwOGf75qEhS62v3+eACZOw8vk1swTVd+SpyHEWO00/ikV+oPu3imfu29JHJgZ4wy/y9Eebx869vrggyp3OQg8W7oTTdAb8qMCtzzLGBybWbzJIT/glmQlLAXHILmI8L/DDBt7AHXGDnM2Dn6GGc2fayzDedTm1PgFSyzLe9TLQv2qd/nMtc2LeYfJw9FNi5HrsqYotlHlf4PlnvC27plQgz1xJXyZ7w2UBkJpe5oG8xd0xpcZ6R9ufYeOfIs5986o3AVb1PP4xHvlqZbSXiwHwmCD5t466D8Ec/c4Kxf7Y+i94rwnxgMpf5ZAISgx8aSeF7JWqWuS+mkoyvTgxO3LyJy/wnblP91G229D9+897YLX+/wAFLprjfR4E/f/rgGREPTj4jAtifrxBdRGB78/O7KiLU7gVfTIxEtypjLpvSsr+7AjvvSiTCd7yP4kHC+BQoJe/0rcB+V588sE9KOx58vkUSgcj9SpjzYUDazmVhpHYi0uVHKiPSGmEZ3mVGkx/HLS0ul0sjs7eGSZcbogSTS4qMsF2IuY3IV85dK1kH2BJe0796awFDPrGwML7Wn5obn+gfvzWyJsSc90MFcQuSucIIqWFiwnGLFs4AVkEg5mzFS3BafuTI9+dCzFOOLj9ugXN3uV2QgtToB0paV4uRTUXrUmIORoCm0Sbz/Hll8TkfonNhOuKCXcRKmp5KUxP+QwLMlfJ85aSnVfGXoP/5xFoA/LfBMtgZeN4/HhgbHLQYKMoQnwgIMpcUYZ51SFlHmbWUH7YXY56SUHzO7yYvFWkhiz0xF6GC+LwSTQTAtMdZh8JaedZMYK3ETa6jVA4VoRRzs72oCu51WTDztO71ZyuwpmsyL6MUc6mGMgiKYgoqL3THSqrJvIzSzIs2ZzcXMLcA2Pffr4b54bh/vl91FhxzxsI3DuPjAKoY8/cx8/n5RY7y4uKxRe88nltYXKiznaODtfNa1oeyzGWDasUqBaQZo4SBMrXEZSnG/Jtvji3OL8wfA+qLxxYW4H9+AebwquIHbK4BkvrXhxZWy2dJIRedQrrpAss84hz7yWqrxNhKxlsVI7GfjFiLMT/2zcLiYsi7MD/vhf8Fr3chFAK7ny/NXCKrAXNZif1L1OKaz7AJOEpWpTs0Ytu3KFOhIu/PHdIAMPdL7FZN2P5L4C/EXHfs+T88X3h/cf4YgPYC64XQArZz7zFvGeaMWENHqLVkQyvKIbrJT0uZVkumVmVJ4abspWRKR+csc7Xbbb6y4o6rW+Ja7Q33L1cdOkHmi6YW7Fy83sUF78Ii/IObwX7Fu1Dan+NmVi2lj6iMWhxl2rYZZCZRCchlZZADELKkYrHS2zMnsNe45Rgw33PcgqVQiVHJRlycGFJUAqIbEzpKOr9sSYs+hSfkW3CwWEWs2BBylGxoli1kR0UkL2zQZSmpmp7B4VPlzCVMUTXk4xzVaw/Mm2qqqaayxHS5rLxcB30sjSKUiauNhVsVFcSzTe1VyIgLxPiJaKarcGszD62HKCTVaNwuXJMp8PBok3ndZC7Wq0iTec0kH7DmqCuRszjgTH2wybxmsucVDZncG1RU+pm3Zh5aM9nzqkroXFfONEi3Ivuq/Gc39bn+vIE6jaJSr/reFDK7nAmjMR2MM0ql0m2HSWoZIbkRabjeXet8KAcqi46Cl4XSse86eK9fWkpEgeSplj4uPXvzz2xXvMAexzCAq4Y0yMg+7lP5/fNDJ8AM/6wo/r1+iTkNgNzApJoS8gY/qFxeWn4BW/iYhatpOLpxS4q3jkcfxuZeNyld4FnszpSdO+VsNZ715T8uLb1aWnphha1Gp9PFXosjy9wStuYiD+vqCj1XBnqA0YN/+advf7WEZaZ44Y1HlblFl2GO1Rmur28pEGvRhuWX3y4vYVPP3mQq2S/GoRWYdqc/m7lf17mPZi7hmb949evVf371aunV8ot9TPqglGHOWni4EzOvv51TdjeW3W7vwg2WJS9f/Tr28hVoqfx3D7uy7DwMNo6dOTCvf+U34zbwDwNiuSTU8vJvfvPd8qtXy0e/u8UMczDzzjC28c59QJ7X7ASYMy+//fg3mPlSxrGpSjUxPcRimWPYLG9s5J2WevsWjdvtGrA72dssBpfL6rS77e4u5l9+BYa+vJzxLkc0buHsHNwK9uadQP7163Dd/fkAwz4JzOae6TtacrPE8OI78OiZbPSIMgfonX7WrbB5p+71b3/7uu5ZqDHrzZC648U+hPJi+VWWSz/KzLmMsxPb+fcs8zpD5+oojCxtqgv8itFptxvZin8W+ivepR9R5qxv4Zh//7t/Dete/8fv6888Rzh+kWd6GH25vAQBI/+IytHsHd2is7BxCzD/3Y9+9Fr3/e9/X3/fkiMzwzBud7plIfPdq6WjHqVT2J+DdLp/Y5nvt50butJPLXOtil5i6MtHGjr2LWN/+Pc/dvLMf7vPzKl0jbOEY26GgBEsnZ09ouUjlvmf/vRnzPyvYexbvt+PcmhGrvy5JVwcBeaOqfb2qaOYi1IZ5n85EN8isbs4Ge180dTwHYYukZC475eyj8ccQuHs0xX+w5//EAj88a9/CYf9r78PO/1vxsMGuPOegz6GeoiC+DycJ5f/oI+Kk6O9/WhWiHKVoRb+xdUWHfQx8VL4fEd0zEsLfqiJfVl0FKWzvEHtG9qnDvoIGk+1qpuz2yqQp6KRHs2K6mUwVGDPlMHAVJ9EBcE1VfoUtKrSCVT4k6SJz2weTseL6m9/I8rvzuBobSnogKpiKeUmR7m7GbJWeWEXV5Wr1VGuiafW0Spi/5BAqa5KMpITfWPcc4vmE0X1n/9VqotdHrmseD+4lT2NLy0z6onYLhAQai0N3SQXdwoIySuCLieMwp0YZYuRl2cuE8WDU8kOxLTiRm1hoZQsRTKiR0GRotZKAhs5YS/Sc1R2J1Kassxr0n9LSUOvSf8tpQy9Fn3maCrJZStibijP/Aj0U6QWv/8yP9U0cxd/LlRxSaTlmRf2x6XR5Dhgdr50vzd7619Rqsl00YhSu0Y5aeQnt+9jiBRhbuU+LacMFNfcO+uNn0hQFXa+QhDEZjjd+aZqk8brwnSq58n8frKle2OO1J8SvX7So2F7i2gPRLfYmWBypVeT6uTyJ0Qgj/kb0aclMNezYhsD7/I3k3bYKVvoZgveVTHvpRWP4qpnHj8d84Sk07hfbFWvCxYdnpAGxWzegnPcE/PpPsaRjBJ92nWPP0hsOZLkM09S2/OWPYHU66EwJJx8c5lzHR5hO5fs7uwAbt3OGXa6swNrzuzsVsmccMUI/52Qg5AT/pg/OOtGiCS80bsrhLN9KzJr/2JETN+tSPuI+CQcgV2PBOe0PfFoX3ROm9B0hNSzyp5ku9cRj3z15jJnnyzQy7E32T116swOtXPmzJljOjzdpXZOndrR6apjnkgkSSKsePo8RhBAQNFDGIlw5G5wjon8Itan14uzc5lUu3FX1Yscti+3FGcD0T7V58SmdHp+5TP1LKJpk812/81lzts5+BKM+cwZdnqKne7ssLOnqmI+CR6VvBOKTcoT9PZWpNdP03AJIjMrhNEHi85HcVF2Pr1pb59TEc6zz6Nz5NlktC+YVPTcnA6ZZjVnk+19T0TbOTdaQ9bKzHzx0Uv26M8pyaki+nE2c3JDKAYtZK5K4KhB9SzhR+DAw+Qz8N8keIMQbVoPQfHEkyxi5wpHrALmUnLD06UhN0IyjzWEYiHw5xueJG3y2BNS7M/V69aE9FtB5maTYNVDHnMUxDEAHkyE73saxeJ8REA/8dKZzqirYc59q8RYLln+XOHw+XxCAZe5MD5HvElkdcQtzek7u+AbLQbMw+eriHmmC24eiVRgJu8rwJzSTsEpCCWgzu3UHmIsxYY/OKdKIHw9E1dWeh4EYgk/vWENOa5EBjZCcNlDsdxBaCpmzvXNJbz9v//+Px/sppjLfOzgEnhMADwkA17AabCDBNSiv1y5eqqDTwFfWAoP74FvWZvwmpqUiRwbqQTa8YWN4Rk8bgZeuZFLLzpHw4ULzq30ouhWFNArn4Ycm61E4PGmf9obnHS9F49uOoh4Vcxp7FpoOW7Oswt/Ohwfcn8SyS//Dsw/SOWhlCqGqTu4IRko3KUgO04OSSq0ZZkjwdkctZjx7wjOXsH1VQhvJC6t424PFWWZV5CARoV/R8BXwe0YJ4BPxYATyL25gLghioD57Fh0C/LnT9DDePRBIjHyOK4H5lvMdPxOnHlSHfNUHgoxC/un053hdAoC9f/9P2B+TJH25wbtRoeQb2HKlf1Ra7pQiFqK3K5i/TkZ66jMt+QnkNkranELf4b153BdO4QSyPPnKiLZ+kUcD8Xh7+gD79Lz/KE3drylK/w4TuMhOvRP4ttbpp7qmPOxIn7q2CJJ9R7Na+cDrCzmGK/QjSKh+y38SFbccFYkcZNmnSzMTrGDRRVhjq2uQuaZkZ9grwhnbFKcGMLDTgkmkIpbBMOX/DxUu24bQJDlb3gGvLi8RTts4Q1bkm5fpaNJvD5OPgt1VMdcmbLzM7vsn8Wyo9vV7e7uYC/DMq8qPodfp83mjzz4/LORFZvNqzhrv48im6r19ZDizmrQY1sVV/bHCURstiT55TqRJNc9W/R08usA2RN+5vlEGvWqPQLl3D3GiogPWehUtkynV3GL0eMDRECEb8l+tuPHvGB295sPvtmV0FUxN4a3+yKT4Wmv2h+ZhWLLDze354PH7Vb0+PnTkLEwVNwzc5k/OEP2xIMzqitaIjAd3/ZGwBUYreFt7/ZWq0ACtS4TOax5Y+dVyNzTxcklKKMr6TIaB6phTrZ7Pu+L3Ndve4MPnn2Fi4qhswEy9mUveETts54t8cyjtvW7YNlQzPq4C5jPr9ydjoMHIAA+ufHl8XBBArVmXhDwVsi8MlXDHGc+ka/obS9kObOKnsAKHjRrS/ue/4d4ezJ4Xzzzx/PRGbZoG5yLEIEnXsXTWbSyGe4A5uBdiPozL1BFzBljgZx2Z+HKcnXQAvfPkcnamtQmwQOorHarNHZV8QMU5GQDfuQKq6zWQiJ7Zq612l0aq0abJF1JR9jh12/3IaQeMEKSyDEgMGTmm8HcoC/oRNdu0+y9Z12hMUT4omAqByJ/mJHy5dIidyz2Wk+UKmumsrhtYiQz3pRQCm9GnYWB1ueJSRBGJn+lvhxzcwUVuPIyoyOUHs+igsEblMoyn1GWsvNajPYjrajVEUNniWWucXGYszeUb49Tgyri0tXytRgwo+ToDaT4hgVSeWVP7WZXfBrYqJELHs05NaJlpRI96gkqOaqKhBENHZWulafEm02ZQUoEZVBqUlLu9TkObYu0WN/2FUlqKtMgh5RpxCUgL9OS2exQijoFqbJsUzShVLP9+l6/zKhlYqQum6BBZAJle0ekVCYxCZiq6g4gO+8sOgpGUzUS57Zzw8PKHHlT1ap4e6KmmmqqqabeCP0/ycjQpy8m3aMAAAAASUVORK5CYII=">
            <a:extLst>
              <a:ext uri="{FF2B5EF4-FFF2-40B4-BE49-F238E27FC236}">
                <a16:creationId xmlns:a16="http://schemas.microsoft.com/office/drawing/2014/main" id="{3222543F-4130-424C-BB55-1EEEAE557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710" y="1377608"/>
            <a:ext cx="8220271" cy="3013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857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F8740-49BE-43A1-BA56-466BA881B0DE}"/>
              </a:ext>
            </a:extLst>
          </p:cNvPr>
          <p:cNvSpPr>
            <a:spLocks noGrp="1"/>
          </p:cNvSpPr>
          <p:nvPr>
            <p:ph type="title"/>
          </p:nvPr>
        </p:nvSpPr>
        <p:spPr/>
        <p:txBody>
          <a:bodyPr/>
          <a:lstStyle/>
          <a:p>
            <a:r>
              <a:rPr lang="en-US" dirty="0"/>
              <a:t>Student Recruitment</a:t>
            </a:r>
          </a:p>
        </p:txBody>
      </p:sp>
      <p:sp>
        <p:nvSpPr>
          <p:cNvPr id="3" name="Content Placeholder 2">
            <a:extLst>
              <a:ext uri="{FF2B5EF4-FFF2-40B4-BE49-F238E27FC236}">
                <a16:creationId xmlns:a16="http://schemas.microsoft.com/office/drawing/2014/main" id="{C0658072-7054-427A-8644-6E847EED7A96}"/>
              </a:ext>
            </a:extLst>
          </p:cNvPr>
          <p:cNvSpPr>
            <a:spLocks noGrp="1"/>
          </p:cNvSpPr>
          <p:nvPr>
            <p:ph idx="1"/>
          </p:nvPr>
        </p:nvSpPr>
        <p:spPr>
          <a:xfrm>
            <a:off x="5987844" y="1825625"/>
            <a:ext cx="5365955" cy="4351338"/>
          </a:xfrm>
        </p:spPr>
        <p:txBody>
          <a:bodyPr>
            <a:normAutofit/>
          </a:bodyPr>
          <a:lstStyle/>
          <a:p>
            <a:pPr marL="0" indent="0">
              <a:buNone/>
            </a:pPr>
            <a:r>
              <a:rPr lang="en-US" dirty="0"/>
              <a:t>“By providing market intelligence throughout each phase of the funnel management process: prospect, inquiry, applicant, accepted, deposited, registered, and matriculant…  marketing and recruitment pivots can be made based on changes in students’ responses and Success Indices.”</a:t>
            </a:r>
          </a:p>
        </p:txBody>
      </p:sp>
      <p:pic>
        <p:nvPicPr>
          <p:cNvPr id="7" name="Picture 6" descr="Diagram&#10;&#10;Description automatically generated">
            <a:extLst>
              <a:ext uri="{FF2B5EF4-FFF2-40B4-BE49-F238E27FC236}">
                <a16:creationId xmlns:a16="http://schemas.microsoft.com/office/drawing/2014/main" id="{DD720AE7-0EC4-4899-B37D-B7CACE0A9D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9535" y="1909451"/>
            <a:ext cx="3467328" cy="4580966"/>
          </a:xfrm>
          <a:prstGeom prst="rect">
            <a:avLst/>
          </a:prstGeom>
        </p:spPr>
      </p:pic>
      <p:sp>
        <p:nvSpPr>
          <p:cNvPr id="9" name="TextBox 8">
            <a:extLst>
              <a:ext uri="{FF2B5EF4-FFF2-40B4-BE49-F238E27FC236}">
                <a16:creationId xmlns:a16="http://schemas.microsoft.com/office/drawing/2014/main" id="{EF1B5D9F-63D2-41BB-B3DE-F393E74C8380}"/>
              </a:ext>
            </a:extLst>
          </p:cNvPr>
          <p:cNvSpPr txBox="1"/>
          <p:nvPr/>
        </p:nvSpPr>
        <p:spPr>
          <a:xfrm>
            <a:off x="5987844" y="5665569"/>
            <a:ext cx="6096000" cy="646331"/>
          </a:xfrm>
          <a:prstGeom prst="rect">
            <a:avLst/>
          </a:prstGeom>
          <a:noFill/>
        </p:spPr>
        <p:txBody>
          <a:bodyPr wrap="square">
            <a:spAutoFit/>
          </a:bodyPr>
          <a:lstStyle/>
          <a:p>
            <a:r>
              <a:rPr lang="en-US" dirty="0">
                <a:hlinkClick r:id="rId3"/>
              </a:rPr>
              <a:t>https://www.clearscale.com/company/cloud-computing-resources/seligo-machine-learning</a:t>
            </a:r>
            <a:r>
              <a:rPr lang="en-US" dirty="0"/>
              <a:t> </a:t>
            </a:r>
          </a:p>
        </p:txBody>
      </p:sp>
    </p:spTree>
    <p:extLst>
      <p:ext uri="{BB962C8B-B14F-4D97-AF65-F5344CB8AC3E}">
        <p14:creationId xmlns:p14="http://schemas.microsoft.com/office/powerpoint/2010/main" val="3660850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1492</TotalTime>
  <Words>433</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Predictive Analytics</vt:lpstr>
      <vt:lpstr>Predictive Analytics</vt:lpstr>
      <vt:lpstr>Resource Planning</vt:lpstr>
      <vt:lpstr>Learning Design</vt:lpstr>
      <vt:lpstr>User Testing</vt:lpstr>
      <vt:lpstr>Identify Students At Risk of Failing</vt:lpstr>
      <vt:lpstr>Academic Advising</vt:lpstr>
      <vt:lpstr>Precision education</vt:lpstr>
      <vt:lpstr>Student Recruitment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Predictive Analytics</dc:title>
  <dc:creator>Stephen Downes</dc:creator>
  <cp:lastModifiedBy>Stephen Downes</cp:lastModifiedBy>
  <cp:revision>1</cp:revision>
  <dcterms:created xsi:type="dcterms:W3CDTF">2021-10-21T17:37:31Z</dcterms:created>
  <dcterms:modified xsi:type="dcterms:W3CDTF">2021-10-22T18:30:19Z</dcterms:modified>
</cp:coreProperties>
</file>