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4" r:id="rId4"/>
    <p:sldId id="270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5520" autoAdjust="0"/>
  </p:normalViewPr>
  <p:slideViewPr>
    <p:cSldViewPr snapToGrid="0">
      <p:cViewPr varScale="1">
        <p:scale>
          <a:sx n="88" d="100"/>
          <a:sy n="88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5A9E-BC88-4826-9A98-36A48D795BF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E137-DC2D-42FC-8EDA-4C0A668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Sproul - https://www.theaquilareport.com/revealed-ethics/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0E137-DC2D-42FC-8EDA-4C0A66889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B87F-9228-43AE-A3F5-FDC251BA8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240A6-8FB5-423A-B76F-D7DF7E494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F060-0B9C-452A-9C2B-3960682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C744-FD1F-4648-BDB4-9359517C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595B-CBFA-45DB-866A-457B71D0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B514-F823-49A7-B8C1-A1DC9E3B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C0D2B-E827-491C-8C70-88F75DCE7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C0C3-2C55-4891-B7B5-1FDB1EFC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5457-E609-439F-BF9D-5289E870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6C6C-7671-4326-9C25-CD48A9DA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1C4C9-133F-457E-91C5-4887DF2E0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E876D-BA88-42EC-A869-49D51F6C7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E9F1-289B-4BFF-B694-22D5DEC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1CF5-2A83-4E26-9C55-45DA9B5C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946D-F62B-43B3-8EAD-92367807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7E9C-D1FD-4699-896F-A0CCAA5B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5C41-5C84-408E-9FC9-A99F6BBC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4AD4-1E89-4350-89C8-086C59A2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6E592-F955-4CD5-96A1-0BC0B234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2A61-504D-432C-8842-867D2796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3110-AD43-4A51-8880-88843507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8781C-3DA2-409E-B657-D3869CE4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E0672-E766-4078-8A1C-398A72AD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9153-DF7D-45C5-B0B4-D285E363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41DD3-0A60-4A25-8C9A-5EC5F3EB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9C1E-D699-4B9F-8813-C3BCB90E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B9DD-BCA1-4DED-BDE0-44512B131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BE2-594A-49B5-A747-860B153C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22D4-F244-40E3-A534-56758415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1ED68-5AB2-4CF4-B360-A7A01B02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AAF8-6B1F-47E8-AA13-DF52843F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60FA-9022-46C7-BD90-22F11C8C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6A990-3EA7-480C-970C-E82A312E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58BC6-316B-418D-BB36-9A43F136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DB8A6-3861-48B0-B400-34000348A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275CB-2FCC-4C99-8729-7641508D7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45044-7CA8-4BE9-9A8E-9CCFE646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20FF8-7C64-4221-8CF1-C5D68E2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F7431-5883-48A9-B315-AF48C2DB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42BE-23D6-406C-A80A-96536725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76604-9EAB-452C-90DD-FF84F238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2ED31-C971-4C23-A9E0-60EDDAA7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AED36-CDAA-4596-BD01-933D2515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C2C50-C12B-4872-99FA-056317F4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C6261-68D9-4FC3-AAF5-336B61EA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77F2E-64DA-4FFA-A0A3-3E591030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C4FD-2FE4-4983-A145-47657FC6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B4BF-803A-445A-B6F0-19142953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DA45A-ED9B-46AB-A1B5-E63480F1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CF19E-62FB-4627-B574-3CE72BF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BFC50-25B9-4B1C-965D-D5115EF7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025D2-040D-4046-AE60-74A1DD5F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F8D5-2854-4FD2-83B6-77B99578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32AB6-59AB-46C4-8CCC-D0FA8CE04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2498A-F10F-4067-8E15-6A4EF1DC6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8B1D1-AAC2-4EA4-9905-433A53B4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36CC0-CE3D-4DB5-87AB-B63847F1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AE22D-691D-42C9-AAFB-ED03FBBF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F05B6-7C7C-490E-B8C4-0534AC13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E836B-12F6-4E03-83B0-E210BFBE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DFEB-9638-4644-8A42-C12C58290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B822-FF58-462D-9578-32B053ED6C3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CA5E-58FC-486B-8BC1-9B75F95DC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C9-6607-4783-92F2-66B37955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4357-1F36-445D-99B1-2A38271C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cademy/lesson/cultural-norms-definition-values-quiz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h.org/news/2017/03/05/infographic-best-and-worst-science-news-sites-1094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-elgood.com/ethical-decision-making-9-step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artamerica.com/art/pragmati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thicalpsychology.com/2018/08/rationalization-is-rational.html" TargetMode="External"/><Relationship Id="rId4" Type="http://schemas.openxmlformats.org/officeDocument/2006/relationships/hyperlink" Target="https://www.semanticscholar.org/paper/Moral-Rationalism-and-Rational-Amoralism-Roojen/f5ee34057fe5a5c6af3698a3a4c3e7af0e5ff5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u.edu/mobi/resources--tools/blog-posts/ethics-in-life-and-business/ethics-in-life-and-busines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opeandtruth.com/change/sin/deadly-sins/wrong-choic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classification-character-strengths-virtu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eydifferences.com/difference-between-should-ought-to-and-mus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adshirt.c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BE3-3198-4063-8B62-50B5DD9DB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Ethics and Analytics: What We Mean By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3758A-B118-4586-9497-A0F89F7AB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October 14, 2021</a:t>
            </a:r>
          </a:p>
        </p:txBody>
      </p:sp>
    </p:spTree>
    <p:extLst>
      <p:ext uri="{BB962C8B-B14F-4D97-AF65-F5344CB8AC3E}">
        <p14:creationId xmlns:p14="http://schemas.microsoft.com/office/powerpoint/2010/main" val="171493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Ethics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While cultural norms may influence our ethical decisions, it is arguable that different cultures define ethics differently.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E.g., example, a compliance-oriented perspective as opposed to a value-oriented perspective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Eisenbeiß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Brodbeck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2014).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Some cultural practices may appear obviously wrong (Velasquez, et.al. (2009) mention slavery) other differences are much more subtle.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695DD-2357-49EC-836C-7F6F61DA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06" y="4292555"/>
            <a:ext cx="9870851" cy="2123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41C87-BE8D-49CE-A38A-2AE965C16460}"/>
              </a:ext>
            </a:extLst>
          </p:cNvPr>
          <p:cNvSpPr txBox="1"/>
          <p:nvPr/>
        </p:nvSpPr>
        <p:spPr>
          <a:xfrm>
            <a:off x="1002557" y="6445125"/>
            <a:ext cx="830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https://study.com/academy/lesson/cultural-norms-definition-values-quiz.html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30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Ethics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While science may help us make ethical choices, science does not define right and wrong. 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some argue that ‘ought’ does not follow from ‘is’ (Hudson, 1969)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but evidence matters…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C9F618D-AC32-4438-A409-E1852ECC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2" y="3352330"/>
            <a:ext cx="5366197" cy="3018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06A11-1C11-4BD9-8BB6-5B72D226F13C}"/>
              </a:ext>
            </a:extLst>
          </p:cNvPr>
          <p:cNvSpPr txBox="1"/>
          <p:nvPr/>
        </p:nvSpPr>
        <p:spPr>
          <a:xfrm>
            <a:off x="838200" y="4230283"/>
            <a:ext cx="3830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https://www.acsh.org/news/2017/03/05/infographic-best-and-worst-science-news-sites-10948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17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Might 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644" y="1825625"/>
            <a:ext cx="5468155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framework for making decisions. The idea of analytics and related technology posing dilemmas requiring practitioners to make the right choice (whatever that may be).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A01CE6C-0C7A-4BA3-ABD1-33517C46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1" y="2052905"/>
            <a:ext cx="4113280" cy="4000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F265A-A66D-4B64-959A-472F300CEC08}"/>
              </a:ext>
            </a:extLst>
          </p:cNvPr>
          <p:cNvSpPr txBox="1"/>
          <p:nvPr/>
        </p:nvSpPr>
        <p:spPr>
          <a:xfrm>
            <a:off x="5885644" y="4981397"/>
            <a:ext cx="385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https://www.chris-elgood.com/ethical-decision-making-9-steps/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33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Might 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4486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Inherently political (Selwyn, 2019). 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But it does not follow that all political aspects of analytics are also ethical aspects.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6B63210-301F-4794-8FE0-F7B802C6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1027906"/>
            <a:ext cx="5461000" cy="5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AFDE85-8689-449F-8DFC-71EB959444F6}"/>
              </a:ext>
            </a:extLst>
          </p:cNvPr>
          <p:cNvSpPr txBox="1"/>
          <p:nvPr/>
        </p:nvSpPr>
        <p:spPr>
          <a:xfrm>
            <a:off x="7185645" y="583009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https://fineartamerica.com/art/pragmatic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41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Might 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Rational, or at least, include some sense of rationality and decision-making. As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Zawacki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-Richter, et. al. (2019:4) write, “the concept of rational agents is central to AI…”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2DE64BC-24E3-4E30-AB45-8D7E95B5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5" y="3102075"/>
            <a:ext cx="3168673" cy="320982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1AB663-3918-4279-9E69-9D749B29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83" y="3298535"/>
            <a:ext cx="2595613" cy="28784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68FCB-D61E-44D0-B589-C62CEDA6AF28}"/>
              </a:ext>
            </a:extLst>
          </p:cNvPr>
          <p:cNvSpPr txBox="1"/>
          <p:nvPr/>
        </p:nvSpPr>
        <p:spPr>
          <a:xfrm>
            <a:off x="9195812" y="3124131"/>
            <a:ext cx="28252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https://www.semanticscholar.org/paper/Moral-Rationalism-and-Rational-Amoralism-Roojen/f5ee34057fe5a5c6af3698a3a4c3e7af0e5ff583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36224-10A5-4343-A51F-4065C9704E26}"/>
              </a:ext>
            </a:extLst>
          </p:cNvPr>
          <p:cNvSpPr txBox="1"/>
          <p:nvPr/>
        </p:nvSpPr>
        <p:spPr>
          <a:xfrm>
            <a:off x="1874538" y="6169709"/>
            <a:ext cx="416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https://www.ethicalpsychology.com/2018/08/rationalization-is-rational.html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79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9018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We all think we know what ethics is.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Each of us feels we have an understanding of ethics and the role it plays in life, but where there is a history of deep and often contentious discussion. 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F1FF5CAF-FF69-4AA2-A878-20F35C886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1825625"/>
            <a:ext cx="4551072" cy="3293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5FEE3-114F-4D73-9035-A0D87032ED81}"/>
              </a:ext>
            </a:extLst>
          </p:cNvPr>
          <p:cNvSpPr txBox="1"/>
          <p:nvPr/>
        </p:nvSpPr>
        <p:spPr>
          <a:xfrm>
            <a:off x="838200" y="5992297"/>
            <a:ext cx="11098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https://www.scu.edu/mobi/resources--tools/blog-posts/ethics-in-life-and-business/ethics-in-life-and-business.html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3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0064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adjective ‘ethical’ can describe both an outcome, a process, or a set of values, any of which has different connotations. (Moss &amp; Metcalf, 2020)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6A346-B7D9-4898-B2A9-67275FF736F4}"/>
              </a:ext>
            </a:extLst>
          </p:cNvPr>
          <p:cNvSpPr/>
          <p:nvPr/>
        </p:nvSpPr>
        <p:spPr>
          <a:xfrm>
            <a:off x="5372100" y="3304309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ethical…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FA72F-E3A9-4DDC-90EC-9B75197E9A38}"/>
              </a:ext>
            </a:extLst>
          </p:cNvPr>
          <p:cNvSpPr/>
          <p:nvPr/>
        </p:nvSpPr>
        <p:spPr>
          <a:xfrm>
            <a:off x="8956964" y="4802333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39ACC-46C6-4FF1-B444-3620AA28F7CC}"/>
              </a:ext>
            </a:extLst>
          </p:cNvPr>
          <p:cNvSpPr/>
          <p:nvPr/>
        </p:nvSpPr>
        <p:spPr>
          <a:xfrm>
            <a:off x="8956964" y="3460173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04B85-DE7F-470F-9EC1-4380330D27F6}"/>
              </a:ext>
            </a:extLst>
          </p:cNvPr>
          <p:cNvSpPr/>
          <p:nvPr/>
        </p:nvSpPr>
        <p:spPr>
          <a:xfrm>
            <a:off x="8956964" y="2093768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outcome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3AC989-D5DA-450F-8FFB-4D368835B496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7450282" y="2608118"/>
            <a:ext cx="1506682" cy="121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FBF031-83A8-46F6-A846-F0E23A333CB4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7450282" y="3818659"/>
            <a:ext cx="1506682" cy="15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49503F-B0CB-4DEA-B267-53ED95DEF3D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450282" y="3818659"/>
            <a:ext cx="1506682" cy="149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9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2173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Ethics, at first glance, appears to be about how we know what is  ‘right’ and ‘wrong’, perhaps as discovered (Pojman, 1990), perhaps as invented (Mackie, 1983), or ‘revealed (Sproul, 2011). 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AEE3A-5430-4CD1-9448-00DFBCD32BDE}"/>
              </a:ext>
            </a:extLst>
          </p:cNvPr>
          <p:cNvSpPr/>
          <p:nvPr/>
        </p:nvSpPr>
        <p:spPr>
          <a:xfrm>
            <a:off x="5372100" y="3304309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ethics as..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1F594-DE94-450E-9DA1-C04445081E2F}"/>
              </a:ext>
            </a:extLst>
          </p:cNvPr>
          <p:cNvSpPr/>
          <p:nvPr/>
        </p:nvSpPr>
        <p:spPr>
          <a:xfrm>
            <a:off x="8956964" y="4802333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revealed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67EFC-C83E-44FB-9146-CFC39C042B19}"/>
              </a:ext>
            </a:extLst>
          </p:cNvPr>
          <p:cNvSpPr/>
          <p:nvPr/>
        </p:nvSpPr>
        <p:spPr>
          <a:xfrm>
            <a:off x="8956964" y="3460173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invented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7AFCC-300D-4062-911D-D2760B8B7B2D}"/>
              </a:ext>
            </a:extLst>
          </p:cNvPr>
          <p:cNvSpPr/>
          <p:nvPr/>
        </p:nvSpPr>
        <p:spPr>
          <a:xfrm>
            <a:off x="8956964" y="2093768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discovered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421DBE-9093-48C6-8135-B7990A8C62C3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7450282" y="2608118"/>
            <a:ext cx="1506682" cy="121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7F59C7-09D9-48B7-A934-49279C146208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7450282" y="3818659"/>
            <a:ext cx="1506682" cy="15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3C325E-3E96-4A8E-A6B6-C8EE02D6B19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450282" y="3818659"/>
            <a:ext cx="1506682" cy="149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9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Maybe it’s about the nature of right and wrong, which might be found in biology, rights, fairness, religion, or any number of other sources, depending on who is asked.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90D9DA4-D5DB-4318-B209-61970B3A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74" y="3767659"/>
            <a:ext cx="3150334" cy="1758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EF862-5C7C-4769-8EA3-A0DF77626BEB}"/>
              </a:ext>
            </a:extLst>
          </p:cNvPr>
          <p:cNvSpPr txBox="1"/>
          <p:nvPr/>
        </p:nvSpPr>
        <p:spPr>
          <a:xfrm>
            <a:off x="838200" y="6311900"/>
            <a:ext cx="8189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https://lifehopeandtruth.com/change/sin/deadly-sins/wrong-choice/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988ED-FF86-457B-BD0E-C4426AA22E77}"/>
              </a:ext>
            </a:extLst>
          </p:cNvPr>
          <p:cNvSpPr/>
          <p:nvPr/>
        </p:nvSpPr>
        <p:spPr>
          <a:xfrm>
            <a:off x="2435984" y="3130138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biology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7AD86-46D5-48F5-BE77-D0AE946B50BC}"/>
              </a:ext>
            </a:extLst>
          </p:cNvPr>
          <p:cNvSpPr/>
          <p:nvPr/>
        </p:nvSpPr>
        <p:spPr>
          <a:xfrm>
            <a:off x="2115846" y="4949001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fairness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AD9B38-C5EB-414E-9CC4-A1F8C16C2532}"/>
              </a:ext>
            </a:extLst>
          </p:cNvPr>
          <p:cNvSpPr/>
          <p:nvPr/>
        </p:nvSpPr>
        <p:spPr>
          <a:xfrm>
            <a:off x="9628037" y="5486441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religion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74098-7A63-441F-A5E8-B27309B4BF9D}"/>
              </a:ext>
            </a:extLst>
          </p:cNvPr>
          <p:cNvSpPr/>
          <p:nvPr/>
        </p:nvSpPr>
        <p:spPr>
          <a:xfrm>
            <a:off x="9628037" y="2914650"/>
            <a:ext cx="2078182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rights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Or instead, ethics may be based in virtue and character, as described by Aristotle (2014) in ancient Greece. 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7957C38D-1597-4936-AEE5-087E1F9F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2857585"/>
            <a:ext cx="7334346" cy="2988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958FE-243C-4FE9-97A6-10A6A70A7F2B}"/>
              </a:ext>
            </a:extLst>
          </p:cNvPr>
          <p:cNvSpPr txBox="1"/>
          <p:nvPr/>
        </p:nvSpPr>
        <p:spPr>
          <a:xfrm>
            <a:off x="2591872" y="6127234"/>
            <a:ext cx="7989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https://positivepsychology.com/classification-character-strengths-virtues/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86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‘Ethics’ We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0" y="1825625"/>
            <a:ext cx="5693229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Ethics is generally thought of as speaking to what actions we ‘should’ or ‘ought’ to take (or ‘should not’ or ‘ought not’ take). 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E1A718-6D39-4D67-9654-E15C27BA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37" y="1825625"/>
            <a:ext cx="4160705" cy="3847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79EB14-2446-4CE2-BF60-6EC97C345C2C}"/>
              </a:ext>
            </a:extLst>
          </p:cNvPr>
          <p:cNvSpPr txBox="1"/>
          <p:nvPr/>
        </p:nvSpPr>
        <p:spPr>
          <a:xfrm>
            <a:off x="937244" y="5853797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https://keydifferences.com/difference-between-should-ought-to-and-must.html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42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Ethics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0429" cy="4351338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Ethics is not the same as feeling. 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So, for example, we would not say that the word ‘unethical’ means the same as the word ‘repugnant’ or ‘offensive’. These describe our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reactions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to an action, not the action itself.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(All these cases after Velasquez, et.al., 2009)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5EB74-49FE-4EC9-A348-A9EFF010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88" y="1265685"/>
            <a:ext cx="4157372" cy="4557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6D308A-E7F3-4C56-AF7C-6E81DB3CC98C}"/>
              </a:ext>
            </a:extLst>
          </p:cNvPr>
          <p:cNvSpPr txBox="1"/>
          <p:nvPr/>
        </p:nvSpPr>
        <p:spPr>
          <a:xfrm>
            <a:off x="7886610" y="5992297"/>
            <a:ext cx="3123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https://www.spreadshirt.ca/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92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ree, sky, building&#10;&#10;Description automatically generated">
            <a:extLst>
              <a:ext uri="{FF2B5EF4-FFF2-40B4-BE49-F238E27FC236}">
                <a16:creationId xmlns:a16="http://schemas.microsoft.com/office/drawing/2014/main" id="{308B1F89-7933-45CB-865F-229382FC3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825624"/>
            <a:ext cx="6804699" cy="4536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FA550-F45D-4E8E-9759-8D9CAA2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Ethics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E66D-0171-4D0F-B79D-5475EE22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47657" cy="479288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While religion may offer a basis for ethical choices, ethics is not the same as religion. 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Maybe we can be ethical without religion (Nielson, 1973)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Maybe we can be religious but unethical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Maybe the domain of ethics extends beyond religion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copyright?)</a:t>
            </a:r>
          </a:p>
        </p:txBody>
      </p:sp>
    </p:spTree>
    <p:extLst>
      <p:ext uri="{BB962C8B-B14F-4D97-AF65-F5344CB8AC3E}">
        <p14:creationId xmlns:p14="http://schemas.microsoft.com/office/powerpoint/2010/main" val="3493761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763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Ethics and Analytics: What We Mean By Ethics</vt:lpstr>
      <vt:lpstr>By ‘Ethics’ We Mean…</vt:lpstr>
      <vt:lpstr>By ‘Ethics’ We Mean…</vt:lpstr>
      <vt:lpstr>By ‘Ethics’ We Mean…</vt:lpstr>
      <vt:lpstr>By ‘Ethics’ We Mean…</vt:lpstr>
      <vt:lpstr>By ‘Ethics’ We Mean…</vt:lpstr>
      <vt:lpstr>By ‘Ethics’ We Mean…</vt:lpstr>
      <vt:lpstr>What Ethics Is Not</vt:lpstr>
      <vt:lpstr>What Ethics Is Not</vt:lpstr>
      <vt:lpstr>What Ethics Is Not</vt:lpstr>
      <vt:lpstr>What Ethics Is Not</vt:lpstr>
      <vt:lpstr>Ethics Might Be…</vt:lpstr>
      <vt:lpstr>Ethics Might Be…</vt:lpstr>
      <vt:lpstr>Ethics Might Be…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Analytics</dc:title>
  <dc:creator>Stephen Downes</dc:creator>
  <cp:lastModifiedBy>Stephen Downes</cp:lastModifiedBy>
  <cp:revision>3</cp:revision>
  <dcterms:created xsi:type="dcterms:W3CDTF">2021-10-14T13:58:55Z</dcterms:created>
  <dcterms:modified xsi:type="dcterms:W3CDTF">2021-10-14T15:47:04Z</dcterms:modified>
</cp:coreProperties>
</file>